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457" r:id="rId3"/>
    <p:sldId id="343" r:id="rId4"/>
    <p:sldId id="337" r:id="rId5"/>
    <p:sldId id="338" r:id="rId6"/>
    <p:sldId id="340" r:id="rId7"/>
    <p:sldId id="342" r:id="rId8"/>
    <p:sldId id="344" r:id="rId9"/>
    <p:sldId id="341" r:id="rId10"/>
    <p:sldId id="345" r:id="rId11"/>
    <p:sldId id="339" r:id="rId12"/>
    <p:sldId id="267" r:id="rId13"/>
    <p:sldId id="456" r:id="rId14"/>
    <p:sldId id="262" r:id="rId15"/>
  </p:sldIdLst>
  <p:sldSz cx="14400213" cy="89995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ทศพงษ์ บุระมาน" initials="ทบ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874"/>
    <a:srgbClr val="F9E997"/>
    <a:srgbClr val="00B050"/>
    <a:srgbClr val="82C6AF"/>
    <a:srgbClr val="409BB4"/>
    <a:srgbClr val="E23A7B"/>
    <a:srgbClr val="FF7B18"/>
    <a:srgbClr val="D96459"/>
    <a:srgbClr val="EC792B"/>
    <a:srgbClr val="FFD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สไตล์สีปานกลาง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750" y="216"/>
      </p:cViewPr>
      <p:guideLst>
        <p:guide orient="horz" pos="2834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33C1D-9E79-4121-8654-6C18494252A1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8CD4C-D053-4FF1-ABD3-6236FE1A7A1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595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1pPr>
    <a:lvl2pPr marL="561579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2pPr>
    <a:lvl3pPr marL="1123158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3pPr>
    <a:lvl4pPr marL="1684736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4pPr>
    <a:lvl5pPr marL="2246315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5pPr>
    <a:lvl6pPr marL="2807894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6pPr>
    <a:lvl7pPr marL="3369473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7pPr>
    <a:lvl8pPr marL="3931051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8pPr>
    <a:lvl9pPr marL="4492630" algn="l" defTabSz="1123158" rtl="0" eaLnBrk="1" latinLnBrk="0" hangingPunct="1">
      <a:defRPr sz="22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8CD4C-D053-4FF1-ABD3-6236FE1A7A19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970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f4da77512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f4da77512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66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9f4da77512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9f4da77512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71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472842"/>
            <a:ext cx="10800160" cy="3133172"/>
          </a:xfrm>
        </p:spPr>
        <p:txBody>
          <a:bodyPr anchor="b"/>
          <a:lstStyle>
            <a:lvl1pPr algn="ctr">
              <a:defRPr sz="708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726842"/>
            <a:ext cx="10800160" cy="2172804"/>
          </a:xfrm>
        </p:spPr>
        <p:txBody>
          <a:bodyPr/>
          <a:lstStyle>
            <a:lvl1pPr marL="0" indent="0" algn="ctr">
              <a:buNone/>
              <a:defRPr sz="2835"/>
            </a:lvl1pPr>
            <a:lvl2pPr marL="539999" indent="0" algn="ctr">
              <a:buNone/>
              <a:defRPr sz="2362"/>
            </a:lvl2pPr>
            <a:lvl3pPr marL="1079998" indent="0" algn="ctr">
              <a:buNone/>
              <a:defRPr sz="2126"/>
            </a:lvl3pPr>
            <a:lvl4pPr marL="1619997" indent="0" algn="ctr">
              <a:buNone/>
              <a:defRPr sz="1890"/>
            </a:lvl4pPr>
            <a:lvl5pPr marL="2159996" indent="0" algn="ctr">
              <a:buNone/>
              <a:defRPr sz="1890"/>
            </a:lvl5pPr>
            <a:lvl6pPr marL="2699995" indent="0" algn="ctr">
              <a:buNone/>
              <a:defRPr sz="1890"/>
            </a:lvl6pPr>
            <a:lvl7pPr marL="3239994" indent="0" algn="ctr">
              <a:buNone/>
              <a:defRPr sz="1890"/>
            </a:lvl7pPr>
            <a:lvl8pPr marL="3779992" indent="0" algn="ctr">
              <a:buNone/>
              <a:defRPr sz="1890"/>
            </a:lvl8pPr>
            <a:lvl9pPr marL="4319991" indent="0" algn="ctr">
              <a:buNone/>
              <a:defRPr sz="189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52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06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79142"/>
            <a:ext cx="3105046" cy="7626692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79142"/>
            <a:ext cx="9135135" cy="762669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100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 rot="-5400000" flipH="1">
            <a:off x="-294126" y="221172"/>
            <a:ext cx="9012482" cy="8570139"/>
          </a:xfrm>
          <a:prstGeom prst="flowChartDocument">
            <a:avLst/>
          </a:prstGeom>
          <a:solidFill>
            <a:srgbClr val="B2F2EA">
              <a:alpha val="26339"/>
            </a:srgbClr>
          </a:solidFill>
          <a:ln>
            <a:noFill/>
          </a:ln>
        </p:spPr>
        <p:txBody>
          <a:bodyPr spcFirstLastPara="1" wrap="square" lIns="143979" tIns="143979" rIns="143979" bIns="1439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9"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1133875" y="944834"/>
            <a:ext cx="12132463" cy="10020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2121784" y="6084114"/>
            <a:ext cx="4358805" cy="1470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919587" y="6084114"/>
            <a:ext cx="4358805" cy="1470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2121784" y="5261584"/>
            <a:ext cx="4358805" cy="822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919587" y="5261584"/>
            <a:ext cx="4358805" cy="8225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300"/>
              <a:buFont typeface="Bubblegum Sans"/>
              <a:buNone/>
              <a:defRPr sz="3622"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1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417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243636"/>
            <a:ext cx="12420184" cy="3743557"/>
          </a:xfrm>
        </p:spPr>
        <p:txBody>
          <a:bodyPr anchor="b"/>
          <a:lstStyle>
            <a:lvl1pPr>
              <a:defRPr sz="708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6022609"/>
            <a:ext cx="12420184" cy="1968648"/>
          </a:xfrm>
        </p:spPr>
        <p:txBody>
          <a:bodyPr/>
          <a:lstStyle>
            <a:lvl1pPr marL="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1pPr>
            <a:lvl2pPr marL="539999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98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99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99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995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994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99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99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95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395710"/>
            <a:ext cx="6120091" cy="571012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395710"/>
            <a:ext cx="6120091" cy="571012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257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79143"/>
            <a:ext cx="12420184" cy="173949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2206137"/>
            <a:ext cx="6091965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3287331"/>
            <a:ext cx="6091965" cy="48351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2206137"/>
            <a:ext cx="6121966" cy="1081194"/>
          </a:xfrm>
        </p:spPr>
        <p:txBody>
          <a:bodyPr anchor="b"/>
          <a:lstStyle>
            <a:lvl1pPr marL="0" indent="0">
              <a:buNone/>
              <a:defRPr sz="2835" b="1"/>
            </a:lvl1pPr>
            <a:lvl2pPr marL="539999" indent="0">
              <a:buNone/>
              <a:defRPr sz="2362" b="1"/>
            </a:lvl2pPr>
            <a:lvl3pPr marL="1079998" indent="0">
              <a:buNone/>
              <a:defRPr sz="2126" b="1"/>
            </a:lvl3pPr>
            <a:lvl4pPr marL="1619997" indent="0">
              <a:buNone/>
              <a:defRPr sz="1890" b="1"/>
            </a:lvl4pPr>
            <a:lvl5pPr marL="2159996" indent="0">
              <a:buNone/>
              <a:defRPr sz="1890" b="1"/>
            </a:lvl5pPr>
            <a:lvl6pPr marL="2699995" indent="0">
              <a:buNone/>
              <a:defRPr sz="1890" b="1"/>
            </a:lvl6pPr>
            <a:lvl7pPr marL="3239994" indent="0">
              <a:buNone/>
              <a:defRPr sz="1890" b="1"/>
            </a:lvl7pPr>
            <a:lvl8pPr marL="3779992" indent="0">
              <a:buNone/>
              <a:defRPr sz="1890" b="1"/>
            </a:lvl8pPr>
            <a:lvl9pPr marL="4319991" indent="0">
              <a:buNone/>
              <a:defRPr sz="189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3287331"/>
            <a:ext cx="6121966" cy="48351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946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85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0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295767"/>
            <a:ext cx="7290108" cy="6395505"/>
          </a:xfrm>
        </p:spPr>
        <p:txBody>
          <a:bodyPr/>
          <a:lstStyle>
            <a:lvl1pPr>
              <a:defRPr sz="3780"/>
            </a:lvl1pPr>
            <a:lvl2pPr>
              <a:defRPr sz="3307"/>
            </a:lvl2pPr>
            <a:lvl3pPr>
              <a:defRPr sz="2835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083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99969"/>
            <a:ext cx="4644443" cy="2099892"/>
          </a:xfrm>
        </p:spPr>
        <p:txBody>
          <a:bodyPr anchor="b"/>
          <a:lstStyle>
            <a:lvl1pPr>
              <a:defRPr sz="378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295767"/>
            <a:ext cx="7290108" cy="6395505"/>
          </a:xfrm>
        </p:spPr>
        <p:txBody>
          <a:bodyPr anchor="t"/>
          <a:lstStyle>
            <a:lvl1pPr marL="0" indent="0">
              <a:buNone/>
              <a:defRPr sz="3780"/>
            </a:lvl1pPr>
            <a:lvl2pPr marL="539999" indent="0">
              <a:buNone/>
              <a:defRPr sz="3307"/>
            </a:lvl2pPr>
            <a:lvl3pPr marL="1079998" indent="0">
              <a:buNone/>
              <a:defRPr sz="2835"/>
            </a:lvl3pPr>
            <a:lvl4pPr marL="1619997" indent="0">
              <a:buNone/>
              <a:defRPr sz="2362"/>
            </a:lvl4pPr>
            <a:lvl5pPr marL="2159996" indent="0">
              <a:buNone/>
              <a:defRPr sz="2362"/>
            </a:lvl5pPr>
            <a:lvl6pPr marL="2699995" indent="0">
              <a:buNone/>
              <a:defRPr sz="2362"/>
            </a:lvl6pPr>
            <a:lvl7pPr marL="3239994" indent="0">
              <a:buNone/>
              <a:defRPr sz="2362"/>
            </a:lvl7pPr>
            <a:lvl8pPr marL="3779992" indent="0">
              <a:buNone/>
              <a:defRPr sz="2362"/>
            </a:lvl8pPr>
            <a:lvl9pPr marL="4319991" indent="0">
              <a:buNone/>
              <a:defRPr sz="2362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699862"/>
            <a:ext cx="4644443" cy="5001827"/>
          </a:xfrm>
        </p:spPr>
        <p:txBody>
          <a:bodyPr/>
          <a:lstStyle>
            <a:lvl1pPr marL="0" indent="0">
              <a:buNone/>
              <a:defRPr sz="1890"/>
            </a:lvl1pPr>
            <a:lvl2pPr marL="539999" indent="0">
              <a:buNone/>
              <a:defRPr sz="1654"/>
            </a:lvl2pPr>
            <a:lvl3pPr marL="1079998" indent="0">
              <a:buNone/>
              <a:defRPr sz="1417"/>
            </a:lvl3pPr>
            <a:lvl4pPr marL="1619997" indent="0">
              <a:buNone/>
              <a:defRPr sz="1181"/>
            </a:lvl4pPr>
            <a:lvl5pPr marL="2159996" indent="0">
              <a:buNone/>
              <a:defRPr sz="1181"/>
            </a:lvl5pPr>
            <a:lvl6pPr marL="2699995" indent="0">
              <a:buNone/>
              <a:defRPr sz="1181"/>
            </a:lvl6pPr>
            <a:lvl7pPr marL="3239994" indent="0">
              <a:buNone/>
              <a:defRPr sz="1181"/>
            </a:lvl7pPr>
            <a:lvl8pPr marL="3779992" indent="0">
              <a:buNone/>
              <a:defRPr sz="1181"/>
            </a:lvl8pPr>
            <a:lvl9pPr marL="4319991" indent="0">
              <a:buNone/>
              <a:defRPr sz="118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8351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79143"/>
            <a:ext cx="12420184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395710"/>
            <a:ext cx="12420184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922F-279E-4E7A-B295-EAAF3769F835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8341239"/>
            <a:ext cx="4860072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8341239"/>
            <a:ext cx="3240048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F5E9-944B-4D01-A366-0C64A10443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08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shorturl.asia/No8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xmlns="" id="{FDFEC82C-BB27-467A-824E-501EAB083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299" y="3596"/>
            <a:ext cx="1307044" cy="1307044"/>
          </a:xfrm>
          <a:prstGeom prst="rect">
            <a:avLst/>
          </a:prstGeom>
          <a:ln>
            <a:noFill/>
          </a:ln>
          <a:effectLst>
            <a:glow rad="38100">
              <a:schemeClr val="bg1"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xmlns="" id="{10C1BB2B-E0F4-4E2E-9960-E68CB0C7C236}"/>
              </a:ext>
            </a:extLst>
          </p:cNvPr>
          <p:cNvSpPr txBox="1"/>
          <p:nvPr/>
        </p:nvSpPr>
        <p:spPr>
          <a:xfrm>
            <a:off x="909415" y="2569943"/>
            <a:ext cx="12581381" cy="2800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คู่มือการสมัครใช้งาน </a:t>
            </a:r>
            <a:r>
              <a:rPr lang="en-US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School Health HERO Application </a:t>
            </a:r>
            <a:r>
              <a:rPr lang="th-TH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ฉบับครู</a:t>
            </a:r>
          </a:p>
        </p:txBody>
      </p:sp>
    </p:spTree>
    <p:extLst>
      <p:ext uri="{BB962C8B-B14F-4D97-AF65-F5344CB8AC3E}">
        <p14:creationId xmlns:p14="http://schemas.microsoft.com/office/powerpoint/2010/main" val="4030937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1735B876-5B68-4B78-8F27-F32C64C2C4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6" t="39207" r="18677" b="35245"/>
          <a:stretch/>
        </p:blipFill>
        <p:spPr>
          <a:xfrm>
            <a:off x="2756441" y="2931632"/>
            <a:ext cx="9240254" cy="206943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9689B15E-4908-40B9-A1C9-E907BC2AFF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9" t="11685" r="18454" b="60390"/>
          <a:stretch/>
        </p:blipFill>
        <p:spPr>
          <a:xfrm>
            <a:off x="2756442" y="433137"/>
            <a:ext cx="9240253" cy="2261937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94228934-E666-48B5-9288-5B949B1CA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1" t="9104" r="19141" b="50000"/>
          <a:stretch/>
        </p:blipFill>
        <p:spPr>
          <a:xfrm>
            <a:off x="2756442" y="5253747"/>
            <a:ext cx="9240253" cy="3312654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2D06A59-AD53-459F-82B5-93C2BB7F8128}"/>
              </a:ext>
            </a:extLst>
          </p:cNvPr>
          <p:cNvSpPr txBox="1"/>
          <p:nvPr/>
        </p:nvSpPr>
        <p:spPr>
          <a:xfrm>
            <a:off x="2384558" y="202304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FA7FE51-1531-43F3-BE3C-72DF7D942A2E}"/>
              </a:ext>
            </a:extLst>
          </p:cNvPr>
          <p:cNvSpPr txBox="1"/>
          <p:nvPr/>
        </p:nvSpPr>
        <p:spPr>
          <a:xfrm>
            <a:off x="2384557" y="2772595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FFA4EAD8-2122-412B-B7A4-53F2CAA26AB1}"/>
              </a:ext>
            </a:extLst>
          </p:cNvPr>
          <p:cNvSpPr txBox="1"/>
          <p:nvPr/>
        </p:nvSpPr>
        <p:spPr>
          <a:xfrm>
            <a:off x="2384556" y="5160101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435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DB746AA9-A7F4-451C-A8B6-6AD7D8F26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79" t="16431" r="18788" b="55446"/>
          <a:stretch/>
        </p:blipFill>
        <p:spPr>
          <a:xfrm>
            <a:off x="2604043" y="976448"/>
            <a:ext cx="9192127" cy="227798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49667F69-1605-4997-90F7-4CA549A601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5" t="43960" r="18342" b="23164"/>
          <a:stretch/>
        </p:blipFill>
        <p:spPr>
          <a:xfrm>
            <a:off x="2604042" y="3710728"/>
            <a:ext cx="9192128" cy="2662991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B197A09-62C4-4EED-8B2D-600C6A95B00B}"/>
              </a:ext>
            </a:extLst>
          </p:cNvPr>
          <p:cNvSpPr txBox="1"/>
          <p:nvPr/>
        </p:nvSpPr>
        <p:spPr>
          <a:xfrm>
            <a:off x="2232159" y="745615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A5AF88E1-79DC-4B6C-B7A6-CC2BA7636997}"/>
              </a:ext>
            </a:extLst>
          </p:cNvPr>
          <p:cNvSpPr txBox="1"/>
          <p:nvPr/>
        </p:nvSpPr>
        <p:spPr>
          <a:xfrm>
            <a:off x="2232159" y="3479895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2398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8703A1B9-2DEC-4728-B45D-5F613CFA0F0E}"/>
              </a:ext>
            </a:extLst>
          </p:cNvPr>
          <p:cNvSpPr txBox="1"/>
          <p:nvPr/>
        </p:nvSpPr>
        <p:spPr>
          <a:xfrm>
            <a:off x="1277960" y="4092993"/>
            <a:ext cx="5922146" cy="129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378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กรณี </a:t>
            </a:r>
            <a:r>
              <a:rPr lang="th-TH" sz="779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ใช้</a:t>
            </a:r>
            <a:endParaRPr lang="th-TH" sz="637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E323B05A-B6DA-4A46-8725-AEE74BAD96F6}"/>
              </a:ext>
            </a:extLst>
          </p:cNvPr>
          <p:cNvSpPr txBox="1"/>
          <p:nvPr/>
        </p:nvSpPr>
        <p:spPr>
          <a:xfrm>
            <a:off x="5057779" y="2911551"/>
            <a:ext cx="9342434" cy="3654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78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School Health HERO Application </a:t>
            </a:r>
            <a:endParaRPr lang="th-TH" sz="6378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  <a:p>
            <a:endParaRPr lang="th-TH" sz="5197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519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สุขภาพจิตโรงเรียนบนระบบดิจิทัล 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A6A37597-FDEC-428F-A2EB-C79A21AB0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6" y="3819695"/>
            <a:ext cx="1822398" cy="1822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0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90;p18">
            <a:extLst>
              <a:ext uri="{FF2B5EF4-FFF2-40B4-BE49-F238E27FC236}">
                <a16:creationId xmlns:a16="http://schemas.microsoft.com/office/drawing/2014/main" xmlns="" id="{CB94F20A-B04E-4605-B12D-7AF2AF0C7B77}"/>
              </a:ext>
            </a:extLst>
          </p:cNvPr>
          <p:cNvSpPr/>
          <p:nvPr/>
        </p:nvSpPr>
        <p:spPr>
          <a:xfrm>
            <a:off x="7452098" y="1789853"/>
            <a:ext cx="2482778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เฝ้าระวังนักเรียนทุกคนด้วย 9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8" name="Google Shape;390;p18">
            <a:extLst>
              <a:ext uri="{FF2B5EF4-FFF2-40B4-BE49-F238E27FC236}">
                <a16:creationId xmlns:a16="http://schemas.microsoft.com/office/drawing/2014/main" xmlns="" id="{33BB0F04-B430-459B-A203-731C8775E56C}"/>
              </a:ext>
            </a:extLst>
          </p:cNvPr>
          <p:cNvSpPr/>
          <p:nvPr/>
        </p:nvSpPr>
        <p:spPr>
          <a:xfrm>
            <a:off x="10056640" y="6142120"/>
            <a:ext cx="4262691" cy="1247425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2362" dirty="0">
                <a:latin typeface="Kanit" panose="00000500000000000000" pitchFamily="2" charset="-34"/>
                <a:cs typeface="Kanit" panose="00000500000000000000" pitchFamily="2" charset="-34"/>
              </a:rPr>
              <a:t>ดูแลด้วยการปรับพฤติกรรมหรือให้คำปรึกษาโดยครู/ผู้ปกครอง</a:t>
            </a:r>
          </a:p>
          <a:p>
            <a:pPr algn="ctr"/>
            <a:r>
              <a:rPr lang="th-TH" sz="2362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กุมภาพันธ์ – มีนาคม 2564</a:t>
            </a:r>
            <a:endParaRPr lang="en-US" sz="2362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9" name="Google Shape;390;p18">
            <a:extLst>
              <a:ext uri="{FF2B5EF4-FFF2-40B4-BE49-F238E27FC236}">
                <a16:creationId xmlns:a16="http://schemas.microsoft.com/office/drawing/2014/main" xmlns="" id="{031FAAED-C05B-4669-95AB-DCCEBD44EDE4}"/>
              </a:ext>
            </a:extLst>
          </p:cNvPr>
          <p:cNvSpPr/>
          <p:nvPr/>
        </p:nvSpPr>
        <p:spPr>
          <a:xfrm>
            <a:off x="1639547" y="3991937"/>
            <a:ext cx="3016200" cy="1421355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890" dirty="0">
                <a:latin typeface="Kanit" panose="00000500000000000000" pitchFamily="2" charset="-34"/>
                <a:cs typeface="Kanit" panose="00000500000000000000" pitchFamily="2" charset="-34"/>
              </a:rPr>
              <a:t>ปรึกษา/ส่งต่อ ผ่าน</a:t>
            </a:r>
            <a:r>
              <a:rPr lang="en-US" sz="1890" dirty="0">
                <a:latin typeface="Kanit" panose="00000500000000000000" pitchFamily="2" charset="-34"/>
                <a:cs typeface="Kanit" panose="00000500000000000000" pitchFamily="2" charset="-34"/>
              </a:rPr>
              <a:t> Application </a:t>
            </a:r>
            <a:r>
              <a:rPr lang="th-TH" sz="1890" dirty="0">
                <a:latin typeface="Kanit" panose="00000500000000000000" pitchFamily="2" charset="-34"/>
                <a:cs typeface="Kanit" panose="00000500000000000000" pitchFamily="2" charset="-34"/>
              </a:rPr>
              <a:t>ไปยังโรงพยาบาล</a:t>
            </a:r>
          </a:p>
          <a:p>
            <a:pPr algn="ctr"/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*มี 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Coach</a:t>
            </a:r>
            <a:endParaRPr lang="th-TH" sz="189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0" name="Google Shape;390;p18">
            <a:extLst>
              <a:ext uri="{FF2B5EF4-FFF2-40B4-BE49-F238E27FC236}">
                <a16:creationId xmlns:a16="http://schemas.microsoft.com/office/drawing/2014/main" xmlns="" id="{F9607DB2-3A59-444B-B36F-437051C3FC0D}"/>
              </a:ext>
            </a:extLst>
          </p:cNvPr>
          <p:cNvSpPr/>
          <p:nvPr/>
        </p:nvSpPr>
        <p:spPr>
          <a:xfrm>
            <a:off x="5058882" y="5027826"/>
            <a:ext cx="1046048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ดีขึ้น</a:t>
            </a:r>
          </a:p>
        </p:txBody>
      </p:sp>
      <p:sp>
        <p:nvSpPr>
          <p:cNvPr id="321" name="Google Shape;390;p18">
            <a:extLst>
              <a:ext uri="{FF2B5EF4-FFF2-40B4-BE49-F238E27FC236}">
                <a16:creationId xmlns:a16="http://schemas.microsoft.com/office/drawing/2014/main" xmlns="" id="{42E9A96F-CDCB-4572-ADDD-2ADE9FC7A312}"/>
              </a:ext>
            </a:extLst>
          </p:cNvPr>
          <p:cNvSpPr/>
          <p:nvPr/>
        </p:nvSpPr>
        <p:spPr>
          <a:xfrm>
            <a:off x="5090852" y="6200296"/>
            <a:ext cx="1046048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D43C4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ไม่ดีขึ้น</a:t>
            </a:r>
          </a:p>
        </p:txBody>
      </p:sp>
      <p:sp>
        <p:nvSpPr>
          <p:cNvPr id="322" name="Google Shape;390;p18">
            <a:extLst>
              <a:ext uri="{FF2B5EF4-FFF2-40B4-BE49-F238E27FC236}">
                <a16:creationId xmlns:a16="http://schemas.microsoft.com/office/drawing/2014/main" xmlns="" id="{EACFB8BC-54B2-4C05-BC24-8D2FEF8D349D}"/>
              </a:ext>
            </a:extLst>
          </p:cNvPr>
          <p:cNvSpPr/>
          <p:nvPr/>
        </p:nvSpPr>
        <p:spPr>
          <a:xfrm>
            <a:off x="377770" y="1412492"/>
            <a:ext cx="2523553" cy="1666203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7CC5C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2362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ครูเรียนรู้การส่งเสริมและปรับพฤติกรรมเด็ก</a:t>
            </a:r>
          </a:p>
        </p:txBody>
      </p:sp>
      <p:sp>
        <p:nvSpPr>
          <p:cNvPr id="323" name="Google Shape;390;p18">
            <a:extLst>
              <a:ext uri="{FF2B5EF4-FFF2-40B4-BE49-F238E27FC236}">
                <a16:creationId xmlns:a16="http://schemas.microsoft.com/office/drawing/2014/main" xmlns="" id="{B80C0DFB-94CB-412E-B506-5506D0225C07}"/>
              </a:ext>
            </a:extLst>
          </p:cNvPr>
          <p:cNvSpPr/>
          <p:nvPr/>
        </p:nvSpPr>
        <p:spPr>
          <a:xfrm>
            <a:off x="12138307" y="1885822"/>
            <a:ext cx="1046048" cy="534937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ปกติ</a:t>
            </a:r>
          </a:p>
        </p:txBody>
      </p:sp>
      <p:sp>
        <p:nvSpPr>
          <p:cNvPr id="324" name="Google Shape;390;p18">
            <a:extLst>
              <a:ext uri="{FF2B5EF4-FFF2-40B4-BE49-F238E27FC236}">
                <a16:creationId xmlns:a16="http://schemas.microsoft.com/office/drawing/2014/main" xmlns="" id="{9FB5573C-F7F8-4193-A751-0916D2E7E301}"/>
              </a:ext>
            </a:extLst>
          </p:cNvPr>
          <p:cNvSpPr/>
          <p:nvPr/>
        </p:nvSpPr>
        <p:spPr>
          <a:xfrm>
            <a:off x="12145331" y="2524206"/>
            <a:ext cx="1046048" cy="534937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D43C4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เสี่ยง</a:t>
            </a:r>
          </a:p>
        </p:txBody>
      </p:sp>
      <p:sp>
        <p:nvSpPr>
          <p:cNvPr id="325" name="Google Shape;390;p18">
            <a:extLst>
              <a:ext uri="{FF2B5EF4-FFF2-40B4-BE49-F238E27FC236}">
                <a16:creationId xmlns:a16="http://schemas.microsoft.com/office/drawing/2014/main" xmlns="" id="{41C95E1B-EC92-4AB0-89C9-319E37AF6C0B}"/>
              </a:ext>
            </a:extLst>
          </p:cNvPr>
          <p:cNvSpPr/>
          <p:nvPr/>
        </p:nvSpPr>
        <p:spPr>
          <a:xfrm>
            <a:off x="11470383" y="3489070"/>
            <a:ext cx="2653975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6C0C9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ประเมินผล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การดูแลด้วย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SDQ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มกราคม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6" name="Google Shape;390;p18">
            <a:extLst>
              <a:ext uri="{FF2B5EF4-FFF2-40B4-BE49-F238E27FC236}">
                <a16:creationId xmlns:a16="http://schemas.microsoft.com/office/drawing/2014/main" xmlns="" id="{12B706DF-FB3F-4AEC-90DE-A07AFDDED23B}"/>
              </a:ext>
            </a:extLst>
          </p:cNvPr>
          <p:cNvSpPr/>
          <p:nvPr/>
        </p:nvSpPr>
        <p:spPr>
          <a:xfrm>
            <a:off x="7180217" y="6632222"/>
            <a:ext cx="2692705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6C0C9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ประเมินผล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การดูแลด้วย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SDQ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มีนาคม-เมษายน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7" name="Google Shape;390;p18">
            <a:extLst>
              <a:ext uri="{FF2B5EF4-FFF2-40B4-BE49-F238E27FC236}">
                <a16:creationId xmlns:a16="http://schemas.microsoft.com/office/drawing/2014/main" xmlns="" id="{C37C5698-987F-46C8-AD4C-D7916CD37FB5}"/>
              </a:ext>
            </a:extLst>
          </p:cNvPr>
          <p:cNvSpPr/>
          <p:nvPr/>
        </p:nvSpPr>
        <p:spPr>
          <a:xfrm>
            <a:off x="11415634" y="738889"/>
            <a:ext cx="2581715" cy="1004718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ส่งเสริมและพัฒนาสร้างการเรียนรู้ตามศักยภาพของเด็กและบริบทพื้นที่</a:t>
            </a:r>
          </a:p>
        </p:txBody>
      </p:sp>
      <p:sp>
        <p:nvSpPr>
          <p:cNvPr id="328" name="Google Shape;390;p18">
            <a:extLst>
              <a:ext uri="{FF2B5EF4-FFF2-40B4-BE49-F238E27FC236}">
                <a16:creationId xmlns:a16="http://schemas.microsoft.com/office/drawing/2014/main" xmlns="" id="{E3A16BC6-95D7-43BE-BCF1-6BC812464A97}"/>
              </a:ext>
            </a:extLst>
          </p:cNvPr>
          <p:cNvSpPr/>
          <p:nvPr/>
        </p:nvSpPr>
        <p:spPr>
          <a:xfrm>
            <a:off x="1766415" y="6964359"/>
            <a:ext cx="3179512" cy="135352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endParaRPr lang="th-TH" sz="1654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ปรึกษา/ส่งต่อ ผ่าน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Application 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</a:p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ส่งต่อตามระบบดูแลช่วยเหลือนักเรียน</a:t>
            </a:r>
          </a:p>
          <a:p>
            <a:pPr algn="ctr"/>
            <a:r>
              <a:rPr lang="th-TH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*ไม่มี 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Coach</a:t>
            </a:r>
            <a:endParaRPr lang="th-TH" sz="1654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endParaRPr lang="th-TH" sz="1654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32" name="Google Shape;1677;p29">
            <a:extLst>
              <a:ext uri="{FF2B5EF4-FFF2-40B4-BE49-F238E27FC236}">
                <a16:creationId xmlns:a16="http://schemas.microsoft.com/office/drawing/2014/main" xmlns="" id="{2CA07B6A-3EE1-49EA-9951-1D1805D2AED9}"/>
              </a:ext>
            </a:extLst>
          </p:cNvPr>
          <p:cNvSpPr/>
          <p:nvPr/>
        </p:nvSpPr>
        <p:spPr>
          <a:xfrm rot="20291047">
            <a:off x="2876558" y="2192732"/>
            <a:ext cx="866151" cy="30115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333" name="Google Shape;1816;p31">
            <a:extLst>
              <a:ext uri="{FF2B5EF4-FFF2-40B4-BE49-F238E27FC236}">
                <a16:creationId xmlns:a16="http://schemas.microsoft.com/office/drawing/2014/main" xmlns="" id="{B0A4B3D0-B367-442E-A472-E18B62B04EE0}"/>
              </a:ext>
            </a:extLst>
          </p:cNvPr>
          <p:cNvSpPr/>
          <p:nvPr/>
        </p:nvSpPr>
        <p:spPr>
          <a:xfrm rot="17977880" flipH="1">
            <a:off x="12776433" y="1718259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334" name="Google Shape;1816;p31">
            <a:extLst>
              <a:ext uri="{FF2B5EF4-FFF2-40B4-BE49-F238E27FC236}">
                <a16:creationId xmlns:a16="http://schemas.microsoft.com/office/drawing/2014/main" xmlns="" id="{99CFB353-FB37-4513-BFA7-F12BB870B58D}"/>
              </a:ext>
            </a:extLst>
          </p:cNvPr>
          <p:cNvSpPr/>
          <p:nvPr/>
        </p:nvSpPr>
        <p:spPr>
          <a:xfrm rot="7163248" flipH="1">
            <a:off x="12850445" y="3091664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grpSp>
        <p:nvGrpSpPr>
          <p:cNvPr id="335" name="กลุ่ม 334">
            <a:extLst>
              <a:ext uri="{FF2B5EF4-FFF2-40B4-BE49-F238E27FC236}">
                <a16:creationId xmlns:a16="http://schemas.microsoft.com/office/drawing/2014/main" xmlns="" id="{90132689-B38C-4D62-A023-DAD0A26D5390}"/>
              </a:ext>
            </a:extLst>
          </p:cNvPr>
          <p:cNvGrpSpPr/>
          <p:nvPr/>
        </p:nvGrpSpPr>
        <p:grpSpPr>
          <a:xfrm>
            <a:off x="9934875" y="1834426"/>
            <a:ext cx="1847895" cy="1266557"/>
            <a:chOff x="6596093" y="1172376"/>
            <a:chExt cx="3379840" cy="1072336"/>
          </a:xfrm>
        </p:grpSpPr>
        <p:sp>
          <p:nvSpPr>
            <p:cNvPr id="336" name="Google Shape;1655;p29">
              <a:extLst>
                <a:ext uri="{FF2B5EF4-FFF2-40B4-BE49-F238E27FC236}">
                  <a16:creationId xmlns:a16="http://schemas.microsoft.com/office/drawing/2014/main" xmlns="" id="{5FE9C0E9-CEA3-4070-9A7B-27C8DB9898AD}"/>
                </a:ext>
              </a:extLst>
            </p:cNvPr>
            <p:cNvSpPr/>
            <p:nvPr/>
          </p:nvSpPr>
          <p:spPr>
            <a:xfrm rot="1305984">
              <a:off x="9307361" y="1172376"/>
              <a:ext cx="668572" cy="713910"/>
            </a:xfrm>
            <a:custGeom>
              <a:avLst/>
              <a:gdLst/>
              <a:ahLst/>
              <a:cxnLst/>
              <a:rect l="l" t="t" r="r" b="b"/>
              <a:pathLst>
                <a:path w="40201" h="33273" extrusionOk="0">
                  <a:moveTo>
                    <a:pt x="29139" y="0"/>
                  </a:moveTo>
                  <a:cubicBezTo>
                    <a:pt x="28482" y="0"/>
                    <a:pt x="28264" y="999"/>
                    <a:pt x="28822" y="1401"/>
                  </a:cubicBezTo>
                  <a:cubicBezTo>
                    <a:pt x="29900" y="2153"/>
                    <a:pt x="31053" y="2805"/>
                    <a:pt x="32281" y="3356"/>
                  </a:cubicBezTo>
                  <a:cubicBezTo>
                    <a:pt x="28847" y="3732"/>
                    <a:pt x="25339" y="4810"/>
                    <a:pt x="22331" y="5963"/>
                  </a:cubicBezTo>
                  <a:cubicBezTo>
                    <a:pt x="18271" y="7517"/>
                    <a:pt x="14436" y="9747"/>
                    <a:pt x="11103" y="12529"/>
                  </a:cubicBezTo>
                  <a:cubicBezTo>
                    <a:pt x="5564" y="17116"/>
                    <a:pt x="0" y="25386"/>
                    <a:pt x="1078" y="32980"/>
                  </a:cubicBezTo>
                  <a:cubicBezTo>
                    <a:pt x="1102" y="33183"/>
                    <a:pt x="1262" y="33272"/>
                    <a:pt x="1434" y="33272"/>
                  </a:cubicBezTo>
                  <a:cubicBezTo>
                    <a:pt x="1623" y="33272"/>
                    <a:pt x="1827" y="33164"/>
                    <a:pt x="1880" y="32980"/>
                  </a:cubicBezTo>
                  <a:cubicBezTo>
                    <a:pt x="2958" y="29296"/>
                    <a:pt x="3684" y="25837"/>
                    <a:pt x="5714" y="22529"/>
                  </a:cubicBezTo>
                  <a:cubicBezTo>
                    <a:pt x="7720" y="19271"/>
                    <a:pt x="10401" y="16288"/>
                    <a:pt x="13459" y="14008"/>
                  </a:cubicBezTo>
                  <a:cubicBezTo>
                    <a:pt x="16692" y="11577"/>
                    <a:pt x="20351" y="9948"/>
                    <a:pt x="24211" y="8770"/>
                  </a:cubicBezTo>
                  <a:cubicBezTo>
                    <a:pt x="27444" y="7817"/>
                    <a:pt x="30702" y="7466"/>
                    <a:pt x="33960" y="6915"/>
                  </a:cubicBezTo>
                  <a:lnTo>
                    <a:pt x="33960" y="6915"/>
                  </a:lnTo>
                  <a:cubicBezTo>
                    <a:pt x="32381" y="8694"/>
                    <a:pt x="31128" y="10750"/>
                    <a:pt x="30552" y="12855"/>
                  </a:cubicBezTo>
                  <a:cubicBezTo>
                    <a:pt x="30322" y="13660"/>
                    <a:pt x="30985" y="14239"/>
                    <a:pt x="31653" y="14239"/>
                  </a:cubicBezTo>
                  <a:cubicBezTo>
                    <a:pt x="32005" y="14239"/>
                    <a:pt x="32357" y="14078"/>
                    <a:pt x="32582" y="13707"/>
                  </a:cubicBezTo>
                  <a:cubicBezTo>
                    <a:pt x="33609" y="12078"/>
                    <a:pt x="34361" y="10374"/>
                    <a:pt x="35614" y="8870"/>
                  </a:cubicBezTo>
                  <a:cubicBezTo>
                    <a:pt x="36767" y="7466"/>
                    <a:pt x="38096" y="6314"/>
                    <a:pt x="39499" y="5186"/>
                  </a:cubicBezTo>
                  <a:cubicBezTo>
                    <a:pt x="40201" y="4634"/>
                    <a:pt x="39800" y="3431"/>
                    <a:pt x="38998" y="3256"/>
                  </a:cubicBezTo>
                  <a:cubicBezTo>
                    <a:pt x="35665" y="2479"/>
                    <a:pt x="32607" y="1201"/>
                    <a:pt x="29399" y="48"/>
                  </a:cubicBezTo>
                  <a:cubicBezTo>
                    <a:pt x="29306" y="15"/>
                    <a:pt x="29219" y="0"/>
                    <a:pt x="29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  <p:sp>
          <p:nvSpPr>
            <p:cNvPr id="337" name="Google Shape;1694;p29">
              <a:extLst>
                <a:ext uri="{FF2B5EF4-FFF2-40B4-BE49-F238E27FC236}">
                  <a16:creationId xmlns:a16="http://schemas.microsoft.com/office/drawing/2014/main" xmlns="" id="{C72A2F09-2E7F-4BBE-84AC-D55C8DDCA82D}"/>
                </a:ext>
              </a:extLst>
            </p:cNvPr>
            <p:cNvSpPr/>
            <p:nvPr/>
          </p:nvSpPr>
          <p:spPr>
            <a:xfrm rot="9375287" flipH="1">
              <a:off x="9309317" y="1537959"/>
              <a:ext cx="656639" cy="706753"/>
            </a:xfrm>
            <a:custGeom>
              <a:avLst/>
              <a:gdLst/>
              <a:ahLst/>
              <a:cxnLst/>
              <a:rect l="l" t="t" r="r" b="b"/>
              <a:pathLst>
                <a:path w="40201" h="33273" extrusionOk="0">
                  <a:moveTo>
                    <a:pt x="29139" y="0"/>
                  </a:moveTo>
                  <a:cubicBezTo>
                    <a:pt x="28482" y="0"/>
                    <a:pt x="28264" y="999"/>
                    <a:pt x="28822" y="1401"/>
                  </a:cubicBezTo>
                  <a:cubicBezTo>
                    <a:pt x="29900" y="2153"/>
                    <a:pt x="31053" y="2805"/>
                    <a:pt x="32281" y="3356"/>
                  </a:cubicBezTo>
                  <a:cubicBezTo>
                    <a:pt x="28847" y="3732"/>
                    <a:pt x="25339" y="4810"/>
                    <a:pt x="22331" y="5963"/>
                  </a:cubicBezTo>
                  <a:cubicBezTo>
                    <a:pt x="18271" y="7517"/>
                    <a:pt x="14436" y="9747"/>
                    <a:pt x="11103" y="12529"/>
                  </a:cubicBezTo>
                  <a:cubicBezTo>
                    <a:pt x="5564" y="17116"/>
                    <a:pt x="0" y="25386"/>
                    <a:pt x="1078" y="32980"/>
                  </a:cubicBezTo>
                  <a:cubicBezTo>
                    <a:pt x="1102" y="33183"/>
                    <a:pt x="1262" y="33272"/>
                    <a:pt x="1434" y="33272"/>
                  </a:cubicBezTo>
                  <a:cubicBezTo>
                    <a:pt x="1623" y="33272"/>
                    <a:pt x="1827" y="33164"/>
                    <a:pt x="1880" y="32980"/>
                  </a:cubicBezTo>
                  <a:cubicBezTo>
                    <a:pt x="2958" y="29296"/>
                    <a:pt x="3684" y="25837"/>
                    <a:pt x="5714" y="22529"/>
                  </a:cubicBezTo>
                  <a:cubicBezTo>
                    <a:pt x="7720" y="19271"/>
                    <a:pt x="10401" y="16288"/>
                    <a:pt x="13459" y="14008"/>
                  </a:cubicBezTo>
                  <a:cubicBezTo>
                    <a:pt x="16692" y="11577"/>
                    <a:pt x="20351" y="9948"/>
                    <a:pt x="24211" y="8770"/>
                  </a:cubicBezTo>
                  <a:cubicBezTo>
                    <a:pt x="27444" y="7817"/>
                    <a:pt x="30702" y="7466"/>
                    <a:pt x="33960" y="6915"/>
                  </a:cubicBezTo>
                  <a:lnTo>
                    <a:pt x="33960" y="6915"/>
                  </a:lnTo>
                  <a:cubicBezTo>
                    <a:pt x="32381" y="8694"/>
                    <a:pt x="31128" y="10750"/>
                    <a:pt x="30552" y="12855"/>
                  </a:cubicBezTo>
                  <a:cubicBezTo>
                    <a:pt x="30322" y="13660"/>
                    <a:pt x="30985" y="14239"/>
                    <a:pt x="31653" y="14239"/>
                  </a:cubicBezTo>
                  <a:cubicBezTo>
                    <a:pt x="32005" y="14239"/>
                    <a:pt x="32357" y="14078"/>
                    <a:pt x="32582" y="13707"/>
                  </a:cubicBezTo>
                  <a:cubicBezTo>
                    <a:pt x="33609" y="12078"/>
                    <a:pt x="34361" y="10374"/>
                    <a:pt x="35614" y="8870"/>
                  </a:cubicBezTo>
                  <a:cubicBezTo>
                    <a:pt x="36767" y="7466"/>
                    <a:pt x="38096" y="6314"/>
                    <a:pt x="39499" y="5186"/>
                  </a:cubicBezTo>
                  <a:cubicBezTo>
                    <a:pt x="40201" y="4634"/>
                    <a:pt x="39800" y="3431"/>
                    <a:pt x="38998" y="3256"/>
                  </a:cubicBezTo>
                  <a:cubicBezTo>
                    <a:pt x="35665" y="2479"/>
                    <a:pt x="32607" y="1201"/>
                    <a:pt x="29399" y="48"/>
                  </a:cubicBezTo>
                  <a:cubicBezTo>
                    <a:pt x="29306" y="15"/>
                    <a:pt x="29219" y="0"/>
                    <a:pt x="29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  <p:sp>
          <p:nvSpPr>
            <p:cNvPr id="338" name="Google Shape;1826;p31">
              <a:extLst>
                <a:ext uri="{FF2B5EF4-FFF2-40B4-BE49-F238E27FC236}">
                  <a16:creationId xmlns:a16="http://schemas.microsoft.com/office/drawing/2014/main" xmlns="" id="{08CF8C52-4615-4BC8-9031-0FD5EF4C181B}"/>
                </a:ext>
              </a:extLst>
            </p:cNvPr>
            <p:cNvSpPr/>
            <p:nvPr/>
          </p:nvSpPr>
          <p:spPr>
            <a:xfrm rot="10800000" flipH="1" flipV="1">
              <a:off x="6596093" y="1591753"/>
              <a:ext cx="2661717" cy="175848"/>
            </a:xfrm>
            <a:custGeom>
              <a:avLst/>
              <a:gdLst/>
              <a:ahLst/>
              <a:cxnLst/>
              <a:rect l="l" t="t" r="r" b="b"/>
              <a:pathLst>
                <a:path w="48826" h="1096" extrusionOk="0">
                  <a:moveTo>
                    <a:pt x="40047" y="1"/>
                  </a:moveTo>
                  <a:cubicBezTo>
                    <a:pt x="38968" y="1"/>
                    <a:pt x="37892" y="9"/>
                    <a:pt x="36825" y="9"/>
                  </a:cubicBezTo>
                  <a:cubicBezTo>
                    <a:pt x="32730" y="9"/>
                    <a:pt x="28664" y="123"/>
                    <a:pt x="24569" y="237"/>
                  </a:cubicBezTo>
                  <a:cubicBezTo>
                    <a:pt x="20102" y="378"/>
                    <a:pt x="15627" y="510"/>
                    <a:pt x="11157" y="510"/>
                  </a:cubicBezTo>
                  <a:cubicBezTo>
                    <a:pt x="7517" y="510"/>
                    <a:pt x="3881" y="422"/>
                    <a:pt x="256" y="180"/>
                  </a:cubicBezTo>
                  <a:cubicBezTo>
                    <a:pt x="247" y="179"/>
                    <a:pt x="239" y="178"/>
                    <a:pt x="230" y="178"/>
                  </a:cubicBezTo>
                  <a:cubicBezTo>
                    <a:pt x="0" y="178"/>
                    <a:pt x="9" y="549"/>
                    <a:pt x="256" y="549"/>
                  </a:cubicBezTo>
                  <a:cubicBezTo>
                    <a:pt x="4803" y="969"/>
                    <a:pt x="9349" y="1095"/>
                    <a:pt x="13901" y="1095"/>
                  </a:cubicBezTo>
                  <a:cubicBezTo>
                    <a:pt x="17378" y="1095"/>
                    <a:pt x="20857" y="1021"/>
                    <a:pt x="24342" y="948"/>
                  </a:cubicBezTo>
                  <a:cubicBezTo>
                    <a:pt x="28351" y="862"/>
                    <a:pt x="32361" y="749"/>
                    <a:pt x="36399" y="720"/>
                  </a:cubicBezTo>
                  <a:cubicBezTo>
                    <a:pt x="40248" y="720"/>
                    <a:pt x="44097" y="1035"/>
                    <a:pt x="47946" y="1035"/>
                  </a:cubicBezTo>
                  <a:cubicBezTo>
                    <a:pt x="48107" y="1035"/>
                    <a:pt x="48267" y="1034"/>
                    <a:pt x="48427" y="1033"/>
                  </a:cubicBezTo>
                  <a:cubicBezTo>
                    <a:pt x="48740" y="1033"/>
                    <a:pt x="48826" y="521"/>
                    <a:pt x="48513" y="493"/>
                  </a:cubicBezTo>
                  <a:cubicBezTo>
                    <a:pt x="45733" y="60"/>
                    <a:pt x="42878" y="1"/>
                    <a:pt x="40047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</p:grpSp>
      <p:pic>
        <p:nvPicPr>
          <p:cNvPr id="345" name="รูปภาพ 344">
            <a:extLst>
              <a:ext uri="{FF2B5EF4-FFF2-40B4-BE49-F238E27FC236}">
                <a16:creationId xmlns:a16="http://schemas.microsoft.com/office/drawing/2014/main" xmlns="" id="{79869EDF-F511-46AE-846B-E5BEF32CC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8740" r="19656" b="29391"/>
          <a:stretch/>
        </p:blipFill>
        <p:spPr>
          <a:xfrm>
            <a:off x="9335228" y="2659833"/>
            <a:ext cx="1165367" cy="64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0" name="รูปภาพ 349">
            <a:extLst>
              <a:ext uri="{FF2B5EF4-FFF2-40B4-BE49-F238E27FC236}">
                <a16:creationId xmlns:a16="http://schemas.microsoft.com/office/drawing/2014/main" xmlns="" id="{E27BD760-0C6F-464B-926D-77793B3B9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4" t="23456" r="7371" b="7367"/>
          <a:stretch/>
        </p:blipFill>
        <p:spPr>
          <a:xfrm>
            <a:off x="10689157" y="4224703"/>
            <a:ext cx="1233600" cy="60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1" name="กล่องข้อความ 350">
            <a:extLst>
              <a:ext uri="{FF2B5EF4-FFF2-40B4-BE49-F238E27FC236}">
                <a16:creationId xmlns:a16="http://schemas.microsoft.com/office/drawing/2014/main" xmlns="" id="{45FD9288-57A0-4A6A-94F5-2A2B24CE5A1D}"/>
              </a:ext>
            </a:extLst>
          </p:cNvPr>
          <p:cNvSpPr txBox="1"/>
          <p:nvPr/>
        </p:nvSpPr>
        <p:spPr>
          <a:xfrm>
            <a:off x="6909917" y="3628525"/>
            <a:ext cx="342835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ตามศักยภาพและบริบทของพื้นที่</a:t>
            </a: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Safe B-Mod</a:t>
            </a: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และเครื่องมือ/คู่มือที่ได้รับการสนับสนุน</a:t>
            </a: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ร่วมมือกับเจ้าหน้าที่สาธารณสุขในพื้นที่</a:t>
            </a:r>
          </a:p>
        </p:txBody>
      </p:sp>
      <p:pic>
        <p:nvPicPr>
          <p:cNvPr id="352" name="รูปภาพ 351">
            <a:extLst>
              <a:ext uri="{FF2B5EF4-FFF2-40B4-BE49-F238E27FC236}">
                <a16:creationId xmlns:a16="http://schemas.microsoft.com/office/drawing/2014/main" xmlns="" id="{50885224-E7DC-4937-8C6B-DF0B0B2EF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4" t="23456" r="7371" b="7367"/>
          <a:stretch/>
        </p:blipFill>
        <p:spPr>
          <a:xfrm>
            <a:off x="6752003" y="7601921"/>
            <a:ext cx="1233600" cy="60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3" name="รูปภาพ 352">
            <a:extLst>
              <a:ext uri="{FF2B5EF4-FFF2-40B4-BE49-F238E27FC236}">
                <a16:creationId xmlns:a16="http://schemas.microsoft.com/office/drawing/2014/main" xmlns="" id="{6A790AAB-03F7-4E7C-AED1-369976261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0" t="17730" r="21514" b="10439"/>
          <a:stretch/>
        </p:blipFill>
        <p:spPr>
          <a:xfrm>
            <a:off x="768008" y="3710493"/>
            <a:ext cx="1188661" cy="829285"/>
          </a:xfrm>
          <a:prstGeom prst="roundRect">
            <a:avLst>
              <a:gd name="adj" fmla="val 10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54" name="Google Shape;1521;p27">
            <a:extLst>
              <a:ext uri="{FF2B5EF4-FFF2-40B4-BE49-F238E27FC236}">
                <a16:creationId xmlns:a16="http://schemas.microsoft.com/office/drawing/2014/main" xmlns="" id="{DEAC6524-8C30-4906-99C2-4F0C3DEA161B}"/>
              </a:ext>
            </a:extLst>
          </p:cNvPr>
          <p:cNvGrpSpPr/>
          <p:nvPr/>
        </p:nvGrpSpPr>
        <p:grpSpPr>
          <a:xfrm rot="10800000" flipH="1">
            <a:off x="6799753" y="3523622"/>
            <a:ext cx="3564455" cy="1220148"/>
            <a:chOff x="661800" y="2887350"/>
            <a:chExt cx="1300278" cy="555419"/>
          </a:xfrm>
        </p:grpSpPr>
        <p:sp>
          <p:nvSpPr>
            <p:cNvPr id="355" name="Google Shape;1522;p27">
              <a:extLst>
                <a:ext uri="{FF2B5EF4-FFF2-40B4-BE49-F238E27FC236}">
                  <a16:creationId xmlns:a16="http://schemas.microsoft.com/office/drawing/2014/main" xmlns="" id="{51737772-623B-45E6-9789-2A93733D2A3A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6" name="Google Shape;1523;p27">
              <a:extLst>
                <a:ext uri="{FF2B5EF4-FFF2-40B4-BE49-F238E27FC236}">
                  <a16:creationId xmlns:a16="http://schemas.microsoft.com/office/drawing/2014/main" xmlns="" id="{6C62EC2F-111E-4B09-87ED-D933A27F78D0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7" name="Google Shape;1524;p27">
              <a:extLst>
                <a:ext uri="{FF2B5EF4-FFF2-40B4-BE49-F238E27FC236}">
                  <a16:creationId xmlns:a16="http://schemas.microsoft.com/office/drawing/2014/main" xmlns="" id="{A929DB11-37E0-46D8-8390-38E0B2CA6149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8" name="Google Shape;1525;p27">
              <a:extLst>
                <a:ext uri="{FF2B5EF4-FFF2-40B4-BE49-F238E27FC236}">
                  <a16:creationId xmlns:a16="http://schemas.microsoft.com/office/drawing/2014/main" xmlns="" id="{C2159FAE-22C7-4FCB-90E7-35B93A840C19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361" name="Google Shape;1528;p27">
            <a:extLst>
              <a:ext uri="{FF2B5EF4-FFF2-40B4-BE49-F238E27FC236}">
                <a16:creationId xmlns:a16="http://schemas.microsoft.com/office/drawing/2014/main" xmlns="" id="{61A84E4B-84EF-47CD-AE4D-E0CA93C2848D}"/>
              </a:ext>
            </a:extLst>
          </p:cNvPr>
          <p:cNvSpPr/>
          <p:nvPr/>
        </p:nvSpPr>
        <p:spPr>
          <a:xfrm rot="2990010" flipV="1">
            <a:off x="4980100" y="6638088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362" name="Google Shape;1528;p27">
            <a:extLst>
              <a:ext uri="{FF2B5EF4-FFF2-40B4-BE49-F238E27FC236}">
                <a16:creationId xmlns:a16="http://schemas.microsoft.com/office/drawing/2014/main" xmlns="" id="{C37B4FDD-22A6-4BE9-96BB-7D2D1EE919CF}"/>
              </a:ext>
            </a:extLst>
          </p:cNvPr>
          <p:cNvSpPr/>
          <p:nvPr/>
        </p:nvSpPr>
        <p:spPr>
          <a:xfrm rot="19559300">
            <a:off x="5054689" y="5565166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pic>
        <p:nvPicPr>
          <p:cNvPr id="363" name="รูปภาพ 362">
            <a:extLst>
              <a:ext uri="{FF2B5EF4-FFF2-40B4-BE49-F238E27FC236}">
                <a16:creationId xmlns:a16="http://schemas.microsoft.com/office/drawing/2014/main" xmlns="" id="{4AA575BB-3082-4EF5-8636-665B2A7CE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0" t="17730" r="21514" b="10439"/>
          <a:stretch/>
        </p:blipFill>
        <p:spPr>
          <a:xfrm>
            <a:off x="820145" y="7427166"/>
            <a:ext cx="1188661" cy="829285"/>
          </a:xfrm>
          <a:prstGeom prst="roundRect">
            <a:avLst>
              <a:gd name="adj" fmla="val 10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4" name="Google Shape;390;p18">
            <a:extLst>
              <a:ext uri="{FF2B5EF4-FFF2-40B4-BE49-F238E27FC236}">
                <a16:creationId xmlns:a16="http://schemas.microsoft.com/office/drawing/2014/main" xmlns="" id="{373A11C2-6A24-4482-B01C-66C49E00083A}"/>
              </a:ext>
            </a:extLst>
          </p:cNvPr>
          <p:cNvSpPr/>
          <p:nvPr/>
        </p:nvSpPr>
        <p:spPr>
          <a:xfrm>
            <a:off x="67587" y="5608765"/>
            <a:ext cx="2224014" cy="124847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CEE7E7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ผู้เกี่ยวข้องสามารถเข้าถึงข้อมูลได้ที่</a:t>
            </a: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  </a:t>
            </a:r>
            <a:r>
              <a:rPr lang="en-US" sz="212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app School Health HERO</a:t>
            </a:r>
            <a:endParaRPr lang="th-TH" sz="1417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65" name="Google Shape;1528;p27">
            <a:extLst>
              <a:ext uri="{FF2B5EF4-FFF2-40B4-BE49-F238E27FC236}">
                <a16:creationId xmlns:a16="http://schemas.microsoft.com/office/drawing/2014/main" xmlns="" id="{8DA46E6A-DB62-4DEE-892F-0DD9F13A5383}"/>
              </a:ext>
            </a:extLst>
          </p:cNvPr>
          <p:cNvSpPr/>
          <p:nvPr/>
        </p:nvSpPr>
        <p:spPr>
          <a:xfrm rot="7940075" flipV="1">
            <a:off x="1653346" y="6631476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366" name="Google Shape;1528;p27">
            <a:extLst>
              <a:ext uri="{FF2B5EF4-FFF2-40B4-BE49-F238E27FC236}">
                <a16:creationId xmlns:a16="http://schemas.microsoft.com/office/drawing/2014/main" xmlns="" id="{B624D978-4DBA-4865-8678-01096C65CD5C}"/>
              </a:ext>
            </a:extLst>
          </p:cNvPr>
          <p:cNvSpPr/>
          <p:nvPr/>
        </p:nvSpPr>
        <p:spPr>
          <a:xfrm rot="12916089">
            <a:off x="1471741" y="5172129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pic>
        <p:nvPicPr>
          <p:cNvPr id="373" name="รูปภาพ 372">
            <a:extLst>
              <a:ext uri="{FF2B5EF4-FFF2-40B4-BE49-F238E27FC236}">
                <a16:creationId xmlns:a16="http://schemas.microsoft.com/office/drawing/2014/main" xmlns="" id="{E4D2A0B1-C4CF-4A69-9091-BEE3D14BC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4" y="5103417"/>
            <a:ext cx="422971" cy="422971"/>
          </a:xfrm>
          <a:prstGeom prst="rect">
            <a:avLst/>
          </a:prstGeom>
          <a:ln>
            <a:noFill/>
          </a:ln>
          <a:effectLst>
            <a:glow rad="38100">
              <a:schemeClr val="bg1"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pic>
        <p:nvPicPr>
          <p:cNvPr id="374" name="รูปภาพ 373">
            <a:extLst>
              <a:ext uri="{FF2B5EF4-FFF2-40B4-BE49-F238E27FC236}">
                <a16:creationId xmlns:a16="http://schemas.microsoft.com/office/drawing/2014/main" xmlns="" id="{BC9D1091-A186-4060-A70F-C6C71FCBB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04" y="1140479"/>
            <a:ext cx="870294" cy="870294"/>
          </a:xfrm>
          <a:prstGeom prst="rect">
            <a:avLst/>
          </a:prstGeom>
        </p:spPr>
      </p:pic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xmlns="" id="{68FD4550-CF58-4D70-85B5-855F2E138B2D}"/>
              </a:ext>
            </a:extLst>
          </p:cNvPr>
          <p:cNvSpPr txBox="1"/>
          <p:nvPr/>
        </p:nvSpPr>
        <p:spPr>
          <a:xfrm>
            <a:off x="5433670" y="594021"/>
            <a:ext cx="6704636" cy="8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School Health HERO Application </a:t>
            </a:r>
            <a:endParaRPr lang="th-TH" sz="2835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126" dirty="0">
                <a:latin typeface="Kanit" panose="00000500000000000000" pitchFamily="2" charset="-34"/>
                <a:cs typeface="Kanit" panose="00000500000000000000" pitchFamily="2" charset="-34"/>
              </a:rPr>
              <a:t>สุขภาพจิตโรงเรียนบนระบบดิจิทัล </a:t>
            </a:r>
          </a:p>
        </p:txBody>
      </p:sp>
      <p:sp>
        <p:nvSpPr>
          <p:cNvPr id="63" name="Google Shape;390;p18">
            <a:extLst>
              <a:ext uri="{FF2B5EF4-FFF2-40B4-BE49-F238E27FC236}">
                <a16:creationId xmlns:a16="http://schemas.microsoft.com/office/drawing/2014/main" xmlns="" id="{43974D7C-8EF5-4004-8CB7-21B69613F613}"/>
              </a:ext>
            </a:extLst>
          </p:cNvPr>
          <p:cNvSpPr/>
          <p:nvPr/>
        </p:nvSpPr>
        <p:spPr>
          <a:xfrm>
            <a:off x="11916224" y="5083072"/>
            <a:ext cx="2158702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แจ้งผู้ปกครอง</a:t>
            </a:r>
          </a:p>
        </p:txBody>
      </p:sp>
      <p:sp>
        <p:nvSpPr>
          <p:cNvPr id="64" name="Google Shape;1816;p31">
            <a:extLst>
              <a:ext uri="{FF2B5EF4-FFF2-40B4-BE49-F238E27FC236}">
                <a16:creationId xmlns:a16="http://schemas.microsoft.com/office/drawing/2014/main" xmlns="" id="{80FB91D9-A190-4E5E-A318-CDEA8CB2911F}"/>
              </a:ext>
            </a:extLst>
          </p:cNvPr>
          <p:cNvSpPr/>
          <p:nvPr/>
        </p:nvSpPr>
        <p:spPr>
          <a:xfrm rot="7163248" flipH="1">
            <a:off x="12918195" y="4648222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65" name="Google Shape;1816;p31">
            <a:extLst>
              <a:ext uri="{FF2B5EF4-FFF2-40B4-BE49-F238E27FC236}">
                <a16:creationId xmlns:a16="http://schemas.microsoft.com/office/drawing/2014/main" xmlns="" id="{371C2534-E680-449E-A38A-AF84CE478FE9}"/>
              </a:ext>
            </a:extLst>
          </p:cNvPr>
          <p:cNvSpPr/>
          <p:nvPr/>
        </p:nvSpPr>
        <p:spPr>
          <a:xfrm rot="7163248" flipH="1">
            <a:off x="12981505" y="5681386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grpSp>
        <p:nvGrpSpPr>
          <p:cNvPr id="66" name="Google Shape;1521;p27">
            <a:extLst>
              <a:ext uri="{FF2B5EF4-FFF2-40B4-BE49-F238E27FC236}">
                <a16:creationId xmlns:a16="http://schemas.microsoft.com/office/drawing/2014/main" xmlns="" id="{75A9F49D-441C-4C7D-B83B-21E0343904A2}"/>
              </a:ext>
            </a:extLst>
          </p:cNvPr>
          <p:cNvGrpSpPr/>
          <p:nvPr/>
        </p:nvGrpSpPr>
        <p:grpSpPr>
          <a:xfrm rot="10800000" flipH="1">
            <a:off x="11655758" y="7705334"/>
            <a:ext cx="2473033" cy="551118"/>
            <a:chOff x="661800" y="2887350"/>
            <a:chExt cx="1300278" cy="555419"/>
          </a:xfrm>
        </p:grpSpPr>
        <p:sp>
          <p:nvSpPr>
            <p:cNvPr id="67" name="Google Shape;1522;p27">
              <a:extLst>
                <a:ext uri="{FF2B5EF4-FFF2-40B4-BE49-F238E27FC236}">
                  <a16:creationId xmlns:a16="http://schemas.microsoft.com/office/drawing/2014/main" xmlns="" id="{E1497C38-5419-44B2-B1A7-ECC086E434E6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68" name="Google Shape;1523;p27">
              <a:extLst>
                <a:ext uri="{FF2B5EF4-FFF2-40B4-BE49-F238E27FC236}">
                  <a16:creationId xmlns:a16="http://schemas.microsoft.com/office/drawing/2014/main" xmlns="" id="{8000B64B-469E-4974-B2D0-6F48F3046B90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69" name="Google Shape;1524;p27">
              <a:extLst>
                <a:ext uri="{FF2B5EF4-FFF2-40B4-BE49-F238E27FC236}">
                  <a16:creationId xmlns:a16="http://schemas.microsoft.com/office/drawing/2014/main" xmlns="" id="{DD774095-8177-4F4B-BA2A-F62E7A29BAA3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70" name="Google Shape;1525;p27">
              <a:extLst>
                <a:ext uri="{FF2B5EF4-FFF2-40B4-BE49-F238E27FC236}">
                  <a16:creationId xmlns:a16="http://schemas.microsoft.com/office/drawing/2014/main" xmlns="" id="{427E0C38-111F-4BD8-A914-28094CEF7A9A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71" name="Google Shape;1528;p27">
            <a:extLst>
              <a:ext uri="{FF2B5EF4-FFF2-40B4-BE49-F238E27FC236}">
                <a16:creationId xmlns:a16="http://schemas.microsoft.com/office/drawing/2014/main" xmlns="" id="{92C196D8-B76B-40AD-9731-72C4A240CCB3}"/>
              </a:ext>
            </a:extLst>
          </p:cNvPr>
          <p:cNvSpPr/>
          <p:nvPr/>
        </p:nvSpPr>
        <p:spPr>
          <a:xfrm rot="1718503" flipV="1">
            <a:off x="13830154" y="7251617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0C6BB42D-34E7-4231-AF87-51E8253A4168}"/>
              </a:ext>
            </a:extLst>
          </p:cNvPr>
          <p:cNvSpPr txBox="1"/>
          <p:nvPr/>
        </p:nvSpPr>
        <p:spPr>
          <a:xfrm>
            <a:off x="11654582" y="7729785"/>
            <a:ext cx="247302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99" dirty="0">
                <a:latin typeface="Kanit" panose="00000500000000000000" pitchFamily="2" charset="-34"/>
                <a:cs typeface="Kanit" panose="00000500000000000000" pitchFamily="2" charset="-34"/>
              </a:rPr>
              <a:t>ครูสามารถปรึกษา /คำแนะนำ จากเจ้าหน้าที่สาธารณสุขในพื้นที่ได้</a:t>
            </a:r>
            <a:endParaRPr lang="th-TH" sz="124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3" name="Google Shape;1799;p31">
            <a:extLst>
              <a:ext uri="{FF2B5EF4-FFF2-40B4-BE49-F238E27FC236}">
                <a16:creationId xmlns:a16="http://schemas.microsoft.com/office/drawing/2014/main" xmlns="" id="{BB8D1586-689E-49E7-8C4C-C726ED10CEA1}"/>
              </a:ext>
            </a:extLst>
          </p:cNvPr>
          <p:cNvSpPr/>
          <p:nvPr/>
        </p:nvSpPr>
        <p:spPr>
          <a:xfrm rot="12463380">
            <a:off x="9953662" y="7156513"/>
            <a:ext cx="900681" cy="733552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74" name="Google Shape;1528;p27">
            <a:extLst>
              <a:ext uri="{FF2B5EF4-FFF2-40B4-BE49-F238E27FC236}">
                <a16:creationId xmlns:a16="http://schemas.microsoft.com/office/drawing/2014/main" xmlns="" id="{6B894891-362B-44E6-911E-6F6F1D5C2B69}"/>
              </a:ext>
            </a:extLst>
          </p:cNvPr>
          <p:cNvSpPr/>
          <p:nvPr/>
        </p:nvSpPr>
        <p:spPr>
          <a:xfrm rot="8755887" flipV="1">
            <a:off x="10255948" y="4946154"/>
            <a:ext cx="281881" cy="1056103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cxnSp>
        <p:nvCxnSpPr>
          <p:cNvPr id="75" name="ลูกศรเชื่อมต่อแบบตรง 74">
            <a:extLst>
              <a:ext uri="{FF2B5EF4-FFF2-40B4-BE49-F238E27FC236}">
                <a16:creationId xmlns:a16="http://schemas.microsoft.com/office/drawing/2014/main" xmlns="" id="{143C5D6E-1BB3-4B3A-8260-AE1CFF5DB476}"/>
              </a:ext>
            </a:extLst>
          </p:cNvPr>
          <p:cNvCxnSpPr>
            <a:cxnSpLocks/>
          </p:cNvCxnSpPr>
          <p:nvPr/>
        </p:nvCxnSpPr>
        <p:spPr>
          <a:xfrm flipV="1">
            <a:off x="5148076" y="2802189"/>
            <a:ext cx="0" cy="215564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Google Shape;1677;p29">
            <a:extLst>
              <a:ext uri="{FF2B5EF4-FFF2-40B4-BE49-F238E27FC236}">
                <a16:creationId xmlns:a16="http://schemas.microsoft.com/office/drawing/2014/main" xmlns="" id="{398AC5D5-4795-4FCF-9F1F-4B6481C09A17}"/>
              </a:ext>
            </a:extLst>
          </p:cNvPr>
          <p:cNvSpPr/>
          <p:nvPr/>
        </p:nvSpPr>
        <p:spPr>
          <a:xfrm rot="10800000">
            <a:off x="6274476" y="6530378"/>
            <a:ext cx="955055" cy="39560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77" name="Google Shape;1677;p29">
            <a:extLst>
              <a:ext uri="{FF2B5EF4-FFF2-40B4-BE49-F238E27FC236}">
                <a16:creationId xmlns:a16="http://schemas.microsoft.com/office/drawing/2014/main" xmlns="" id="{2CD09335-2B43-4C31-98D4-3F3CCF1C618A}"/>
              </a:ext>
            </a:extLst>
          </p:cNvPr>
          <p:cNvSpPr/>
          <p:nvPr/>
        </p:nvSpPr>
        <p:spPr>
          <a:xfrm rot="12252817">
            <a:off x="6224731" y="5562198"/>
            <a:ext cx="1472058" cy="548220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9F5C405D-8A03-47DD-B73A-AB025668B9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8840" y="2597824"/>
            <a:ext cx="466637" cy="466637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C1C08471-34D3-4D84-B3E7-99F2FCDD0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94036" y="1914983"/>
            <a:ext cx="466637" cy="466637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xmlns="" id="{AA6CF0CE-6D86-4857-A6FB-86C0EA3ADB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4918" y="6061721"/>
            <a:ext cx="466637" cy="466637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F019457F-B3FE-4EF8-A732-353FA7BC9F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536" y="4913216"/>
            <a:ext cx="466637" cy="466637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xmlns="" id="{84E389D0-12C8-4795-902A-56FECD1D4E05}"/>
              </a:ext>
            </a:extLst>
          </p:cNvPr>
          <p:cNvSpPr txBox="1"/>
          <p:nvPr/>
        </p:nvSpPr>
        <p:spPr>
          <a:xfrm>
            <a:off x="2901323" y="3230761"/>
            <a:ext cx="2848166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40" dirty="0">
                <a:latin typeface="Kanit" panose="00000500000000000000" pitchFamily="2" charset="-34"/>
                <a:cs typeface="Kanit" panose="00000500000000000000" pitchFamily="2" charset="-34"/>
              </a:rPr>
              <a:t>ดูแลตามระบบ</a:t>
            </a:r>
          </a:p>
          <a:p>
            <a:pPr algn="ctr"/>
            <a:r>
              <a:rPr lang="th-TH" sz="1240" dirty="0">
                <a:latin typeface="Kanit" panose="00000500000000000000" pitchFamily="2" charset="-34"/>
                <a:cs typeface="Kanit" panose="00000500000000000000" pitchFamily="2" charset="-34"/>
              </a:rPr>
              <a:t>ในภาคเรียนถัดไป</a:t>
            </a:r>
          </a:p>
        </p:txBody>
      </p:sp>
      <p:grpSp>
        <p:nvGrpSpPr>
          <p:cNvPr id="83" name="Google Shape;1521;p27">
            <a:extLst>
              <a:ext uri="{FF2B5EF4-FFF2-40B4-BE49-F238E27FC236}">
                <a16:creationId xmlns:a16="http://schemas.microsoft.com/office/drawing/2014/main" xmlns="" id="{F887055A-21A9-4B26-9243-A917A1E804DA}"/>
              </a:ext>
            </a:extLst>
          </p:cNvPr>
          <p:cNvGrpSpPr/>
          <p:nvPr/>
        </p:nvGrpSpPr>
        <p:grpSpPr>
          <a:xfrm rot="10800000" flipH="1">
            <a:off x="3529573" y="3219742"/>
            <a:ext cx="1572184" cy="490752"/>
            <a:chOff x="661800" y="2887350"/>
            <a:chExt cx="1300278" cy="555419"/>
          </a:xfrm>
        </p:grpSpPr>
        <p:sp>
          <p:nvSpPr>
            <p:cNvPr id="84" name="Google Shape;1522;p27">
              <a:extLst>
                <a:ext uri="{FF2B5EF4-FFF2-40B4-BE49-F238E27FC236}">
                  <a16:creationId xmlns:a16="http://schemas.microsoft.com/office/drawing/2014/main" xmlns="" id="{2B5A3A49-3DA3-4501-BF50-8CA90D0864D0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5" name="Google Shape;1523;p27">
              <a:extLst>
                <a:ext uri="{FF2B5EF4-FFF2-40B4-BE49-F238E27FC236}">
                  <a16:creationId xmlns:a16="http://schemas.microsoft.com/office/drawing/2014/main" xmlns="" id="{23F7EBE6-E5D4-4D16-8FD9-79D424174668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6" name="Google Shape;1524;p27">
              <a:extLst>
                <a:ext uri="{FF2B5EF4-FFF2-40B4-BE49-F238E27FC236}">
                  <a16:creationId xmlns:a16="http://schemas.microsoft.com/office/drawing/2014/main" xmlns="" id="{7466EB40-320D-4CFF-BABB-2555C129BFD9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7" name="Google Shape;1525;p27">
              <a:extLst>
                <a:ext uri="{FF2B5EF4-FFF2-40B4-BE49-F238E27FC236}">
                  <a16:creationId xmlns:a16="http://schemas.microsoft.com/office/drawing/2014/main" xmlns="" id="{B90E6E35-4F37-4902-9465-5B8B986E6A66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1D8D26BE-6A24-4DDE-AAAC-5290DD7E3B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84" y="741637"/>
            <a:ext cx="617778" cy="617778"/>
          </a:xfrm>
          <a:prstGeom prst="rect">
            <a:avLst/>
          </a:prstGeom>
        </p:spPr>
      </p:pic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xmlns="" id="{EF9FBABA-17C3-475E-A2BF-0DEC1B171C08}"/>
              </a:ext>
            </a:extLst>
          </p:cNvPr>
          <p:cNvSpPr txBox="1"/>
          <p:nvPr/>
        </p:nvSpPr>
        <p:spPr>
          <a:xfrm>
            <a:off x="62550" y="604048"/>
            <a:ext cx="5371120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6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กรณี </a:t>
            </a:r>
            <a:r>
              <a:rPr lang="th-TH" sz="21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ใช้</a:t>
            </a:r>
            <a:r>
              <a:rPr lang="en-US" sz="212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3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Application </a:t>
            </a:r>
            <a:r>
              <a:rPr lang="th-TH" sz="236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ภาคการศึกษาที่ 2</a:t>
            </a:r>
          </a:p>
        </p:txBody>
      </p:sp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xmlns="" id="{EE0BD9D6-2982-4FE2-AC08-F3800C1B0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27" y="1030247"/>
            <a:ext cx="500703" cy="50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Google Shape;390;p18">
            <a:extLst>
              <a:ext uri="{FF2B5EF4-FFF2-40B4-BE49-F238E27FC236}">
                <a16:creationId xmlns:a16="http://schemas.microsoft.com/office/drawing/2014/main" xmlns="" id="{B4F17732-0B31-46BB-A12D-B05ABB2BB1FB}"/>
              </a:ext>
            </a:extLst>
          </p:cNvPr>
          <p:cNvSpPr/>
          <p:nvPr/>
        </p:nvSpPr>
        <p:spPr>
          <a:xfrm>
            <a:off x="3717240" y="1729723"/>
            <a:ext cx="1939911" cy="1072466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เฝ้าระวังนักเรียน  ทุกคนด้วย พิการ 9 ด้าน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 4 โรค</a:t>
            </a:r>
            <a:r>
              <a:rPr lang="en-US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sz="1600" dirty="0">
                <a:solidFill>
                  <a:srgbClr val="2003C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มกราคม 2564</a:t>
            </a:r>
            <a:endParaRPr lang="en-US" sz="1600" dirty="0">
              <a:solidFill>
                <a:srgbClr val="2003C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xmlns="" id="{AC57750D-CD3B-4346-AE67-351FD334025B}"/>
              </a:ext>
            </a:extLst>
          </p:cNvPr>
          <p:cNvSpPr txBox="1"/>
          <p:nvPr/>
        </p:nvSpPr>
        <p:spPr>
          <a:xfrm>
            <a:off x="5375168" y="2476893"/>
            <a:ext cx="23995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ภาวะออ</a:t>
            </a:r>
            <a:r>
              <a:rPr lang="th-TH" sz="945" dirty="0" err="1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ทิส</a:t>
            </a: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ติก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(ASD)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ภาวะสมาธิสั้น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 (ADHD)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 บกพร่องทางสติปัญญา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(ID)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บกพร่องทางการเรียนรู้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(LD)</a:t>
            </a:r>
            <a:endParaRPr lang="en-US" sz="945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93" name="Google Shape;1521;p27">
            <a:extLst>
              <a:ext uri="{FF2B5EF4-FFF2-40B4-BE49-F238E27FC236}">
                <a16:creationId xmlns:a16="http://schemas.microsoft.com/office/drawing/2014/main" xmlns="" id="{54F28E17-0AB0-4A4A-989C-58F5B2F8CA2E}"/>
              </a:ext>
            </a:extLst>
          </p:cNvPr>
          <p:cNvGrpSpPr/>
          <p:nvPr/>
        </p:nvGrpSpPr>
        <p:grpSpPr>
          <a:xfrm rot="10800000" flipH="1">
            <a:off x="5425580" y="2448919"/>
            <a:ext cx="1774526" cy="746614"/>
            <a:chOff x="661800" y="2887350"/>
            <a:chExt cx="1300278" cy="555419"/>
          </a:xfrm>
        </p:grpSpPr>
        <p:sp>
          <p:nvSpPr>
            <p:cNvPr id="94" name="Google Shape;1522;p27">
              <a:extLst>
                <a:ext uri="{FF2B5EF4-FFF2-40B4-BE49-F238E27FC236}">
                  <a16:creationId xmlns:a16="http://schemas.microsoft.com/office/drawing/2014/main" xmlns="" id="{E6DE54CD-70FA-4E32-A610-1F7F28789E0D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5" name="Google Shape;1523;p27">
              <a:extLst>
                <a:ext uri="{FF2B5EF4-FFF2-40B4-BE49-F238E27FC236}">
                  <a16:creationId xmlns:a16="http://schemas.microsoft.com/office/drawing/2014/main" xmlns="" id="{9974CD92-89C9-49C7-8F36-1AACB2AC5E3D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6" name="Google Shape;1524;p27">
              <a:extLst>
                <a:ext uri="{FF2B5EF4-FFF2-40B4-BE49-F238E27FC236}">
                  <a16:creationId xmlns:a16="http://schemas.microsoft.com/office/drawing/2014/main" xmlns="" id="{AF3AF7B8-5F1F-4F77-8E73-41499D2CC6D8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7" name="Google Shape;1525;p27">
              <a:extLst>
                <a:ext uri="{FF2B5EF4-FFF2-40B4-BE49-F238E27FC236}">
                  <a16:creationId xmlns:a16="http://schemas.microsoft.com/office/drawing/2014/main" xmlns="" id="{60D935EE-D161-41FB-AECE-DDFE689CF5C8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98" name="Google Shape;1677;p29">
            <a:extLst>
              <a:ext uri="{FF2B5EF4-FFF2-40B4-BE49-F238E27FC236}">
                <a16:creationId xmlns:a16="http://schemas.microsoft.com/office/drawing/2014/main" xmlns="" id="{710D61E6-DAE5-4A9D-A2B7-811446F71B85}"/>
              </a:ext>
            </a:extLst>
          </p:cNvPr>
          <p:cNvSpPr/>
          <p:nvPr/>
        </p:nvSpPr>
        <p:spPr>
          <a:xfrm rot="20074928">
            <a:off x="5931608" y="1998598"/>
            <a:ext cx="1275737" cy="529354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</p:spTree>
    <p:extLst>
      <p:ext uri="{BB962C8B-B14F-4D97-AF65-F5344CB8AC3E}">
        <p14:creationId xmlns:p14="http://schemas.microsoft.com/office/powerpoint/2010/main" val="418731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90;p18">
            <a:extLst>
              <a:ext uri="{FF2B5EF4-FFF2-40B4-BE49-F238E27FC236}">
                <a16:creationId xmlns:a16="http://schemas.microsoft.com/office/drawing/2014/main" xmlns="" id="{CB94F20A-B04E-4605-B12D-7AF2AF0C7B77}"/>
              </a:ext>
            </a:extLst>
          </p:cNvPr>
          <p:cNvSpPr/>
          <p:nvPr/>
        </p:nvSpPr>
        <p:spPr>
          <a:xfrm>
            <a:off x="7452098" y="1789853"/>
            <a:ext cx="2482778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เฝ้าระวังนักเรียนทุกคนด้วย 9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พฤษภาคม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8" name="Google Shape;390;p18">
            <a:extLst>
              <a:ext uri="{FF2B5EF4-FFF2-40B4-BE49-F238E27FC236}">
                <a16:creationId xmlns:a16="http://schemas.microsoft.com/office/drawing/2014/main" xmlns="" id="{33BB0F04-B430-459B-A203-731C8775E56C}"/>
              </a:ext>
            </a:extLst>
          </p:cNvPr>
          <p:cNvSpPr/>
          <p:nvPr/>
        </p:nvSpPr>
        <p:spPr>
          <a:xfrm>
            <a:off x="10056640" y="6142120"/>
            <a:ext cx="4262691" cy="1247425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2362" dirty="0">
                <a:latin typeface="Kanit" panose="00000500000000000000" pitchFamily="2" charset="-34"/>
                <a:cs typeface="Kanit" panose="00000500000000000000" pitchFamily="2" charset="-34"/>
              </a:rPr>
              <a:t>ดูแลด้วยการปรับพฤติกรรมหรือให้คำปรึกษาโดยครู/ผู้ปกครอง</a:t>
            </a:r>
          </a:p>
          <a:p>
            <a:pPr algn="ctr"/>
            <a:r>
              <a:rPr lang="th-TH" sz="2362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มิถุนายน – กรกฎาคม 2564</a:t>
            </a:r>
            <a:endParaRPr lang="en-US" sz="2362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19" name="Google Shape;390;p18">
            <a:extLst>
              <a:ext uri="{FF2B5EF4-FFF2-40B4-BE49-F238E27FC236}">
                <a16:creationId xmlns:a16="http://schemas.microsoft.com/office/drawing/2014/main" xmlns="" id="{031FAAED-C05B-4669-95AB-DCCEBD44EDE4}"/>
              </a:ext>
            </a:extLst>
          </p:cNvPr>
          <p:cNvSpPr/>
          <p:nvPr/>
        </p:nvSpPr>
        <p:spPr>
          <a:xfrm>
            <a:off x="1639547" y="3991937"/>
            <a:ext cx="3016200" cy="1421355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890" dirty="0">
                <a:latin typeface="Kanit" panose="00000500000000000000" pitchFamily="2" charset="-34"/>
                <a:cs typeface="Kanit" panose="00000500000000000000" pitchFamily="2" charset="-34"/>
              </a:rPr>
              <a:t>ปรึกษา/ส่งต่อ ผ่าน</a:t>
            </a:r>
            <a:r>
              <a:rPr lang="en-US" sz="1890" dirty="0">
                <a:latin typeface="Kanit" panose="00000500000000000000" pitchFamily="2" charset="-34"/>
                <a:cs typeface="Kanit" panose="00000500000000000000" pitchFamily="2" charset="-34"/>
              </a:rPr>
              <a:t> Application </a:t>
            </a:r>
            <a:r>
              <a:rPr lang="th-TH" sz="1890" dirty="0">
                <a:latin typeface="Kanit" panose="00000500000000000000" pitchFamily="2" charset="-34"/>
                <a:cs typeface="Kanit" panose="00000500000000000000" pitchFamily="2" charset="-34"/>
              </a:rPr>
              <a:t>ไปยังโรงพยาบาล</a:t>
            </a:r>
          </a:p>
          <a:p>
            <a:pPr algn="ctr"/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*มี 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Coach</a:t>
            </a:r>
            <a:endParaRPr lang="th-TH" sz="1890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0" name="Google Shape;390;p18">
            <a:extLst>
              <a:ext uri="{FF2B5EF4-FFF2-40B4-BE49-F238E27FC236}">
                <a16:creationId xmlns:a16="http://schemas.microsoft.com/office/drawing/2014/main" xmlns="" id="{F9607DB2-3A59-444B-B36F-437051C3FC0D}"/>
              </a:ext>
            </a:extLst>
          </p:cNvPr>
          <p:cNvSpPr/>
          <p:nvPr/>
        </p:nvSpPr>
        <p:spPr>
          <a:xfrm>
            <a:off x="5087878" y="5017607"/>
            <a:ext cx="1046048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ดีขึ้น</a:t>
            </a:r>
          </a:p>
        </p:txBody>
      </p:sp>
      <p:sp>
        <p:nvSpPr>
          <p:cNvPr id="321" name="Google Shape;390;p18">
            <a:extLst>
              <a:ext uri="{FF2B5EF4-FFF2-40B4-BE49-F238E27FC236}">
                <a16:creationId xmlns:a16="http://schemas.microsoft.com/office/drawing/2014/main" xmlns="" id="{42E9A96F-CDCB-4572-ADDD-2ADE9FC7A312}"/>
              </a:ext>
            </a:extLst>
          </p:cNvPr>
          <p:cNvSpPr/>
          <p:nvPr/>
        </p:nvSpPr>
        <p:spPr>
          <a:xfrm>
            <a:off x="5090852" y="6200296"/>
            <a:ext cx="1046048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D43C4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ไม่ดีขึ้น</a:t>
            </a:r>
          </a:p>
        </p:txBody>
      </p:sp>
      <p:sp>
        <p:nvSpPr>
          <p:cNvPr id="322" name="Google Shape;390;p18">
            <a:extLst>
              <a:ext uri="{FF2B5EF4-FFF2-40B4-BE49-F238E27FC236}">
                <a16:creationId xmlns:a16="http://schemas.microsoft.com/office/drawing/2014/main" xmlns="" id="{EACFB8BC-54B2-4C05-BC24-8D2FEF8D349D}"/>
              </a:ext>
            </a:extLst>
          </p:cNvPr>
          <p:cNvSpPr/>
          <p:nvPr/>
        </p:nvSpPr>
        <p:spPr>
          <a:xfrm>
            <a:off x="377770" y="1412492"/>
            <a:ext cx="2523553" cy="1666203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7CC5C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2362" dirty="0">
                <a:latin typeface="Kanit" panose="00000500000000000000" pitchFamily="2" charset="-34"/>
                <a:cs typeface="Kanit" panose="00000500000000000000" pitchFamily="2" charset="-34"/>
              </a:rPr>
              <a:t>ครูเรียนรู้การส่งเสริมและปรับพฤติกรรมเด็ก</a:t>
            </a:r>
          </a:p>
        </p:txBody>
      </p:sp>
      <p:sp>
        <p:nvSpPr>
          <p:cNvPr id="323" name="Google Shape;390;p18">
            <a:extLst>
              <a:ext uri="{FF2B5EF4-FFF2-40B4-BE49-F238E27FC236}">
                <a16:creationId xmlns:a16="http://schemas.microsoft.com/office/drawing/2014/main" xmlns="" id="{B80C0DFB-94CB-412E-B506-5506D0225C07}"/>
              </a:ext>
            </a:extLst>
          </p:cNvPr>
          <p:cNvSpPr/>
          <p:nvPr/>
        </p:nvSpPr>
        <p:spPr>
          <a:xfrm>
            <a:off x="12138307" y="1885822"/>
            <a:ext cx="1046048" cy="534937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ปกติ</a:t>
            </a:r>
          </a:p>
        </p:txBody>
      </p:sp>
      <p:sp>
        <p:nvSpPr>
          <p:cNvPr id="324" name="Google Shape;390;p18">
            <a:extLst>
              <a:ext uri="{FF2B5EF4-FFF2-40B4-BE49-F238E27FC236}">
                <a16:creationId xmlns:a16="http://schemas.microsoft.com/office/drawing/2014/main" xmlns="" id="{9FB5573C-F7F8-4193-A751-0916D2E7E301}"/>
              </a:ext>
            </a:extLst>
          </p:cNvPr>
          <p:cNvSpPr/>
          <p:nvPr/>
        </p:nvSpPr>
        <p:spPr>
          <a:xfrm>
            <a:off x="12145331" y="2524206"/>
            <a:ext cx="1046048" cy="534937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D43C4B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solidFill>
                  <a:schemeClr val="bg1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เสี่ยง</a:t>
            </a:r>
          </a:p>
        </p:txBody>
      </p:sp>
      <p:sp>
        <p:nvSpPr>
          <p:cNvPr id="325" name="Google Shape;390;p18">
            <a:extLst>
              <a:ext uri="{FF2B5EF4-FFF2-40B4-BE49-F238E27FC236}">
                <a16:creationId xmlns:a16="http://schemas.microsoft.com/office/drawing/2014/main" xmlns="" id="{41C95E1B-EC92-4AB0-89C9-319E37AF6C0B}"/>
              </a:ext>
            </a:extLst>
          </p:cNvPr>
          <p:cNvSpPr/>
          <p:nvPr/>
        </p:nvSpPr>
        <p:spPr>
          <a:xfrm>
            <a:off x="11470383" y="3489070"/>
            <a:ext cx="2653975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6C0C9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ประเมินผล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ก่อน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การดูแลด้วย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SDQ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พฤษภาคม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6" name="Google Shape;390;p18">
            <a:extLst>
              <a:ext uri="{FF2B5EF4-FFF2-40B4-BE49-F238E27FC236}">
                <a16:creationId xmlns:a16="http://schemas.microsoft.com/office/drawing/2014/main" xmlns="" id="{12B706DF-FB3F-4AEC-90DE-A07AFDDED23B}"/>
              </a:ext>
            </a:extLst>
          </p:cNvPr>
          <p:cNvSpPr/>
          <p:nvPr/>
        </p:nvSpPr>
        <p:spPr>
          <a:xfrm>
            <a:off x="7180217" y="6632222"/>
            <a:ext cx="2692705" cy="1115721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6C0C9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ประเมินผล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หลัง</a:t>
            </a:r>
            <a:r>
              <a:rPr lang="en-US" sz="1890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”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การดูแลด้วย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SDQ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</a:p>
          <a:p>
            <a:pPr algn="ctr"/>
            <a:r>
              <a:rPr lang="th-TH" sz="1654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สิงหาคม 2564</a:t>
            </a:r>
            <a:endParaRPr lang="en-US" sz="1654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27" name="Google Shape;390;p18">
            <a:extLst>
              <a:ext uri="{FF2B5EF4-FFF2-40B4-BE49-F238E27FC236}">
                <a16:creationId xmlns:a16="http://schemas.microsoft.com/office/drawing/2014/main" xmlns="" id="{C37C5698-987F-46C8-AD4C-D7916CD37FB5}"/>
              </a:ext>
            </a:extLst>
          </p:cNvPr>
          <p:cNvSpPr/>
          <p:nvPr/>
        </p:nvSpPr>
        <p:spPr>
          <a:xfrm>
            <a:off x="11415634" y="738889"/>
            <a:ext cx="2581715" cy="1004718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ส่งเสริมและพัฒนาสร้างการเรียนรู้ตามศักยภาพของเด็กและบริบทพื้นที่</a:t>
            </a:r>
          </a:p>
        </p:txBody>
      </p:sp>
      <p:sp>
        <p:nvSpPr>
          <p:cNvPr id="328" name="Google Shape;390;p18">
            <a:extLst>
              <a:ext uri="{FF2B5EF4-FFF2-40B4-BE49-F238E27FC236}">
                <a16:creationId xmlns:a16="http://schemas.microsoft.com/office/drawing/2014/main" xmlns="" id="{E3A16BC6-95D7-43BE-BCF1-6BC812464A97}"/>
              </a:ext>
            </a:extLst>
          </p:cNvPr>
          <p:cNvSpPr/>
          <p:nvPr/>
        </p:nvSpPr>
        <p:spPr>
          <a:xfrm>
            <a:off x="1766415" y="6964359"/>
            <a:ext cx="3179512" cy="135352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endParaRPr lang="th-TH" sz="1654" dirty="0"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ปรึกษา/ส่งต่อ ผ่าน </a:t>
            </a:r>
            <a:r>
              <a:rPr lang="en-US" sz="1654" dirty="0">
                <a:latin typeface="Kanit" panose="00000500000000000000" pitchFamily="2" charset="-34"/>
                <a:cs typeface="Kanit" panose="00000500000000000000" pitchFamily="2" charset="-34"/>
              </a:rPr>
              <a:t>Application </a:t>
            </a:r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หรือ </a:t>
            </a:r>
          </a:p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ส่งต่อตามระบบดูแลช่วยเหลือนักเรียน</a:t>
            </a:r>
          </a:p>
          <a:p>
            <a:pPr algn="ctr"/>
            <a:r>
              <a:rPr lang="th-TH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*ไม่มี </a:t>
            </a:r>
            <a:r>
              <a:rPr lang="en-US" sz="1654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Coach</a:t>
            </a:r>
            <a:endParaRPr lang="th-TH" sz="1654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pPr algn="ctr"/>
            <a:endParaRPr lang="th-TH" sz="1654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32" name="Google Shape;1677;p29">
            <a:extLst>
              <a:ext uri="{FF2B5EF4-FFF2-40B4-BE49-F238E27FC236}">
                <a16:creationId xmlns:a16="http://schemas.microsoft.com/office/drawing/2014/main" xmlns="" id="{2CA07B6A-3EE1-49EA-9951-1D1805D2AED9}"/>
              </a:ext>
            </a:extLst>
          </p:cNvPr>
          <p:cNvSpPr/>
          <p:nvPr/>
        </p:nvSpPr>
        <p:spPr>
          <a:xfrm rot="20291047">
            <a:off x="2876558" y="2192732"/>
            <a:ext cx="866151" cy="30115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333" name="Google Shape;1816;p31">
            <a:extLst>
              <a:ext uri="{FF2B5EF4-FFF2-40B4-BE49-F238E27FC236}">
                <a16:creationId xmlns:a16="http://schemas.microsoft.com/office/drawing/2014/main" xmlns="" id="{B0A4B3D0-B367-442E-A472-E18B62B04EE0}"/>
              </a:ext>
            </a:extLst>
          </p:cNvPr>
          <p:cNvSpPr/>
          <p:nvPr/>
        </p:nvSpPr>
        <p:spPr>
          <a:xfrm rot="17977880" flipH="1">
            <a:off x="12776433" y="1718259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334" name="Google Shape;1816;p31">
            <a:extLst>
              <a:ext uri="{FF2B5EF4-FFF2-40B4-BE49-F238E27FC236}">
                <a16:creationId xmlns:a16="http://schemas.microsoft.com/office/drawing/2014/main" xmlns="" id="{99CFB353-FB37-4513-BFA7-F12BB870B58D}"/>
              </a:ext>
            </a:extLst>
          </p:cNvPr>
          <p:cNvSpPr/>
          <p:nvPr/>
        </p:nvSpPr>
        <p:spPr>
          <a:xfrm rot="7163248" flipH="1">
            <a:off x="12850445" y="3091664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grpSp>
        <p:nvGrpSpPr>
          <p:cNvPr id="335" name="กลุ่ม 334">
            <a:extLst>
              <a:ext uri="{FF2B5EF4-FFF2-40B4-BE49-F238E27FC236}">
                <a16:creationId xmlns:a16="http://schemas.microsoft.com/office/drawing/2014/main" xmlns="" id="{90132689-B38C-4D62-A023-DAD0A26D5390}"/>
              </a:ext>
            </a:extLst>
          </p:cNvPr>
          <p:cNvGrpSpPr/>
          <p:nvPr/>
        </p:nvGrpSpPr>
        <p:grpSpPr>
          <a:xfrm>
            <a:off x="9934875" y="1834426"/>
            <a:ext cx="1847895" cy="1266557"/>
            <a:chOff x="6596093" y="1172376"/>
            <a:chExt cx="3379840" cy="1072336"/>
          </a:xfrm>
        </p:grpSpPr>
        <p:sp>
          <p:nvSpPr>
            <p:cNvPr id="336" name="Google Shape;1655;p29">
              <a:extLst>
                <a:ext uri="{FF2B5EF4-FFF2-40B4-BE49-F238E27FC236}">
                  <a16:creationId xmlns:a16="http://schemas.microsoft.com/office/drawing/2014/main" xmlns="" id="{5FE9C0E9-CEA3-4070-9A7B-27C8DB9898AD}"/>
                </a:ext>
              </a:extLst>
            </p:cNvPr>
            <p:cNvSpPr/>
            <p:nvPr/>
          </p:nvSpPr>
          <p:spPr>
            <a:xfrm rot="1305984">
              <a:off x="9307361" y="1172376"/>
              <a:ext cx="668572" cy="713910"/>
            </a:xfrm>
            <a:custGeom>
              <a:avLst/>
              <a:gdLst/>
              <a:ahLst/>
              <a:cxnLst/>
              <a:rect l="l" t="t" r="r" b="b"/>
              <a:pathLst>
                <a:path w="40201" h="33273" extrusionOk="0">
                  <a:moveTo>
                    <a:pt x="29139" y="0"/>
                  </a:moveTo>
                  <a:cubicBezTo>
                    <a:pt x="28482" y="0"/>
                    <a:pt x="28264" y="999"/>
                    <a:pt x="28822" y="1401"/>
                  </a:cubicBezTo>
                  <a:cubicBezTo>
                    <a:pt x="29900" y="2153"/>
                    <a:pt x="31053" y="2805"/>
                    <a:pt x="32281" y="3356"/>
                  </a:cubicBezTo>
                  <a:cubicBezTo>
                    <a:pt x="28847" y="3732"/>
                    <a:pt x="25339" y="4810"/>
                    <a:pt x="22331" y="5963"/>
                  </a:cubicBezTo>
                  <a:cubicBezTo>
                    <a:pt x="18271" y="7517"/>
                    <a:pt x="14436" y="9747"/>
                    <a:pt x="11103" y="12529"/>
                  </a:cubicBezTo>
                  <a:cubicBezTo>
                    <a:pt x="5564" y="17116"/>
                    <a:pt x="0" y="25386"/>
                    <a:pt x="1078" y="32980"/>
                  </a:cubicBezTo>
                  <a:cubicBezTo>
                    <a:pt x="1102" y="33183"/>
                    <a:pt x="1262" y="33272"/>
                    <a:pt x="1434" y="33272"/>
                  </a:cubicBezTo>
                  <a:cubicBezTo>
                    <a:pt x="1623" y="33272"/>
                    <a:pt x="1827" y="33164"/>
                    <a:pt x="1880" y="32980"/>
                  </a:cubicBezTo>
                  <a:cubicBezTo>
                    <a:pt x="2958" y="29296"/>
                    <a:pt x="3684" y="25837"/>
                    <a:pt x="5714" y="22529"/>
                  </a:cubicBezTo>
                  <a:cubicBezTo>
                    <a:pt x="7720" y="19271"/>
                    <a:pt x="10401" y="16288"/>
                    <a:pt x="13459" y="14008"/>
                  </a:cubicBezTo>
                  <a:cubicBezTo>
                    <a:pt x="16692" y="11577"/>
                    <a:pt x="20351" y="9948"/>
                    <a:pt x="24211" y="8770"/>
                  </a:cubicBezTo>
                  <a:cubicBezTo>
                    <a:pt x="27444" y="7817"/>
                    <a:pt x="30702" y="7466"/>
                    <a:pt x="33960" y="6915"/>
                  </a:cubicBezTo>
                  <a:lnTo>
                    <a:pt x="33960" y="6915"/>
                  </a:lnTo>
                  <a:cubicBezTo>
                    <a:pt x="32381" y="8694"/>
                    <a:pt x="31128" y="10750"/>
                    <a:pt x="30552" y="12855"/>
                  </a:cubicBezTo>
                  <a:cubicBezTo>
                    <a:pt x="30322" y="13660"/>
                    <a:pt x="30985" y="14239"/>
                    <a:pt x="31653" y="14239"/>
                  </a:cubicBezTo>
                  <a:cubicBezTo>
                    <a:pt x="32005" y="14239"/>
                    <a:pt x="32357" y="14078"/>
                    <a:pt x="32582" y="13707"/>
                  </a:cubicBezTo>
                  <a:cubicBezTo>
                    <a:pt x="33609" y="12078"/>
                    <a:pt x="34361" y="10374"/>
                    <a:pt x="35614" y="8870"/>
                  </a:cubicBezTo>
                  <a:cubicBezTo>
                    <a:pt x="36767" y="7466"/>
                    <a:pt x="38096" y="6314"/>
                    <a:pt x="39499" y="5186"/>
                  </a:cubicBezTo>
                  <a:cubicBezTo>
                    <a:pt x="40201" y="4634"/>
                    <a:pt x="39800" y="3431"/>
                    <a:pt x="38998" y="3256"/>
                  </a:cubicBezTo>
                  <a:cubicBezTo>
                    <a:pt x="35665" y="2479"/>
                    <a:pt x="32607" y="1201"/>
                    <a:pt x="29399" y="48"/>
                  </a:cubicBezTo>
                  <a:cubicBezTo>
                    <a:pt x="29306" y="15"/>
                    <a:pt x="29219" y="0"/>
                    <a:pt x="29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  <p:sp>
          <p:nvSpPr>
            <p:cNvPr id="337" name="Google Shape;1694;p29">
              <a:extLst>
                <a:ext uri="{FF2B5EF4-FFF2-40B4-BE49-F238E27FC236}">
                  <a16:creationId xmlns:a16="http://schemas.microsoft.com/office/drawing/2014/main" xmlns="" id="{C72A2F09-2E7F-4BBE-84AC-D55C8DDCA82D}"/>
                </a:ext>
              </a:extLst>
            </p:cNvPr>
            <p:cNvSpPr/>
            <p:nvPr/>
          </p:nvSpPr>
          <p:spPr>
            <a:xfrm rot="9375287" flipH="1">
              <a:off x="9309317" y="1537959"/>
              <a:ext cx="656639" cy="706753"/>
            </a:xfrm>
            <a:custGeom>
              <a:avLst/>
              <a:gdLst/>
              <a:ahLst/>
              <a:cxnLst/>
              <a:rect l="l" t="t" r="r" b="b"/>
              <a:pathLst>
                <a:path w="40201" h="33273" extrusionOk="0">
                  <a:moveTo>
                    <a:pt x="29139" y="0"/>
                  </a:moveTo>
                  <a:cubicBezTo>
                    <a:pt x="28482" y="0"/>
                    <a:pt x="28264" y="999"/>
                    <a:pt x="28822" y="1401"/>
                  </a:cubicBezTo>
                  <a:cubicBezTo>
                    <a:pt x="29900" y="2153"/>
                    <a:pt x="31053" y="2805"/>
                    <a:pt x="32281" y="3356"/>
                  </a:cubicBezTo>
                  <a:cubicBezTo>
                    <a:pt x="28847" y="3732"/>
                    <a:pt x="25339" y="4810"/>
                    <a:pt x="22331" y="5963"/>
                  </a:cubicBezTo>
                  <a:cubicBezTo>
                    <a:pt x="18271" y="7517"/>
                    <a:pt x="14436" y="9747"/>
                    <a:pt x="11103" y="12529"/>
                  </a:cubicBezTo>
                  <a:cubicBezTo>
                    <a:pt x="5564" y="17116"/>
                    <a:pt x="0" y="25386"/>
                    <a:pt x="1078" y="32980"/>
                  </a:cubicBezTo>
                  <a:cubicBezTo>
                    <a:pt x="1102" y="33183"/>
                    <a:pt x="1262" y="33272"/>
                    <a:pt x="1434" y="33272"/>
                  </a:cubicBezTo>
                  <a:cubicBezTo>
                    <a:pt x="1623" y="33272"/>
                    <a:pt x="1827" y="33164"/>
                    <a:pt x="1880" y="32980"/>
                  </a:cubicBezTo>
                  <a:cubicBezTo>
                    <a:pt x="2958" y="29296"/>
                    <a:pt x="3684" y="25837"/>
                    <a:pt x="5714" y="22529"/>
                  </a:cubicBezTo>
                  <a:cubicBezTo>
                    <a:pt x="7720" y="19271"/>
                    <a:pt x="10401" y="16288"/>
                    <a:pt x="13459" y="14008"/>
                  </a:cubicBezTo>
                  <a:cubicBezTo>
                    <a:pt x="16692" y="11577"/>
                    <a:pt x="20351" y="9948"/>
                    <a:pt x="24211" y="8770"/>
                  </a:cubicBezTo>
                  <a:cubicBezTo>
                    <a:pt x="27444" y="7817"/>
                    <a:pt x="30702" y="7466"/>
                    <a:pt x="33960" y="6915"/>
                  </a:cubicBezTo>
                  <a:lnTo>
                    <a:pt x="33960" y="6915"/>
                  </a:lnTo>
                  <a:cubicBezTo>
                    <a:pt x="32381" y="8694"/>
                    <a:pt x="31128" y="10750"/>
                    <a:pt x="30552" y="12855"/>
                  </a:cubicBezTo>
                  <a:cubicBezTo>
                    <a:pt x="30322" y="13660"/>
                    <a:pt x="30985" y="14239"/>
                    <a:pt x="31653" y="14239"/>
                  </a:cubicBezTo>
                  <a:cubicBezTo>
                    <a:pt x="32005" y="14239"/>
                    <a:pt x="32357" y="14078"/>
                    <a:pt x="32582" y="13707"/>
                  </a:cubicBezTo>
                  <a:cubicBezTo>
                    <a:pt x="33609" y="12078"/>
                    <a:pt x="34361" y="10374"/>
                    <a:pt x="35614" y="8870"/>
                  </a:cubicBezTo>
                  <a:cubicBezTo>
                    <a:pt x="36767" y="7466"/>
                    <a:pt x="38096" y="6314"/>
                    <a:pt x="39499" y="5186"/>
                  </a:cubicBezTo>
                  <a:cubicBezTo>
                    <a:pt x="40201" y="4634"/>
                    <a:pt x="39800" y="3431"/>
                    <a:pt x="38998" y="3256"/>
                  </a:cubicBezTo>
                  <a:cubicBezTo>
                    <a:pt x="35665" y="2479"/>
                    <a:pt x="32607" y="1201"/>
                    <a:pt x="29399" y="48"/>
                  </a:cubicBezTo>
                  <a:cubicBezTo>
                    <a:pt x="29306" y="15"/>
                    <a:pt x="29219" y="0"/>
                    <a:pt x="29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  <p:sp>
          <p:nvSpPr>
            <p:cNvPr id="338" name="Google Shape;1826;p31">
              <a:extLst>
                <a:ext uri="{FF2B5EF4-FFF2-40B4-BE49-F238E27FC236}">
                  <a16:creationId xmlns:a16="http://schemas.microsoft.com/office/drawing/2014/main" xmlns="" id="{08CF8C52-4615-4BC8-9031-0FD5EF4C181B}"/>
                </a:ext>
              </a:extLst>
            </p:cNvPr>
            <p:cNvSpPr/>
            <p:nvPr/>
          </p:nvSpPr>
          <p:spPr>
            <a:xfrm rot="10800000" flipH="1" flipV="1">
              <a:off x="6596093" y="1591753"/>
              <a:ext cx="2661717" cy="175848"/>
            </a:xfrm>
            <a:custGeom>
              <a:avLst/>
              <a:gdLst/>
              <a:ahLst/>
              <a:cxnLst/>
              <a:rect l="l" t="t" r="r" b="b"/>
              <a:pathLst>
                <a:path w="48826" h="1096" extrusionOk="0">
                  <a:moveTo>
                    <a:pt x="40047" y="1"/>
                  </a:moveTo>
                  <a:cubicBezTo>
                    <a:pt x="38968" y="1"/>
                    <a:pt x="37892" y="9"/>
                    <a:pt x="36825" y="9"/>
                  </a:cubicBezTo>
                  <a:cubicBezTo>
                    <a:pt x="32730" y="9"/>
                    <a:pt x="28664" y="123"/>
                    <a:pt x="24569" y="237"/>
                  </a:cubicBezTo>
                  <a:cubicBezTo>
                    <a:pt x="20102" y="378"/>
                    <a:pt x="15627" y="510"/>
                    <a:pt x="11157" y="510"/>
                  </a:cubicBezTo>
                  <a:cubicBezTo>
                    <a:pt x="7517" y="510"/>
                    <a:pt x="3881" y="422"/>
                    <a:pt x="256" y="180"/>
                  </a:cubicBezTo>
                  <a:cubicBezTo>
                    <a:pt x="247" y="179"/>
                    <a:pt x="239" y="178"/>
                    <a:pt x="230" y="178"/>
                  </a:cubicBezTo>
                  <a:cubicBezTo>
                    <a:pt x="0" y="178"/>
                    <a:pt x="9" y="549"/>
                    <a:pt x="256" y="549"/>
                  </a:cubicBezTo>
                  <a:cubicBezTo>
                    <a:pt x="4803" y="969"/>
                    <a:pt x="9349" y="1095"/>
                    <a:pt x="13901" y="1095"/>
                  </a:cubicBezTo>
                  <a:cubicBezTo>
                    <a:pt x="17378" y="1095"/>
                    <a:pt x="20857" y="1021"/>
                    <a:pt x="24342" y="948"/>
                  </a:cubicBezTo>
                  <a:cubicBezTo>
                    <a:pt x="28351" y="862"/>
                    <a:pt x="32361" y="749"/>
                    <a:pt x="36399" y="720"/>
                  </a:cubicBezTo>
                  <a:cubicBezTo>
                    <a:pt x="40248" y="720"/>
                    <a:pt x="44097" y="1035"/>
                    <a:pt x="47946" y="1035"/>
                  </a:cubicBezTo>
                  <a:cubicBezTo>
                    <a:pt x="48107" y="1035"/>
                    <a:pt x="48267" y="1034"/>
                    <a:pt x="48427" y="1033"/>
                  </a:cubicBezTo>
                  <a:cubicBezTo>
                    <a:pt x="48740" y="1033"/>
                    <a:pt x="48826" y="521"/>
                    <a:pt x="48513" y="493"/>
                  </a:cubicBezTo>
                  <a:cubicBezTo>
                    <a:pt x="45733" y="60"/>
                    <a:pt x="42878" y="1"/>
                    <a:pt x="40047" y="1"/>
                  </a:cubicBez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endParaRPr sz="2126"/>
            </a:p>
          </p:txBody>
        </p:sp>
      </p:grpSp>
      <p:pic>
        <p:nvPicPr>
          <p:cNvPr id="345" name="รูปภาพ 344">
            <a:extLst>
              <a:ext uri="{FF2B5EF4-FFF2-40B4-BE49-F238E27FC236}">
                <a16:creationId xmlns:a16="http://schemas.microsoft.com/office/drawing/2014/main" xmlns="" id="{79869EDF-F511-46AE-846B-E5BEF32CCF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34" t="8740" r="19656" b="29391"/>
          <a:stretch/>
        </p:blipFill>
        <p:spPr>
          <a:xfrm>
            <a:off x="9335228" y="2659833"/>
            <a:ext cx="1165367" cy="64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0" name="รูปภาพ 349">
            <a:extLst>
              <a:ext uri="{FF2B5EF4-FFF2-40B4-BE49-F238E27FC236}">
                <a16:creationId xmlns:a16="http://schemas.microsoft.com/office/drawing/2014/main" xmlns="" id="{E27BD760-0C6F-464B-926D-77793B3B96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4" t="23456" r="7371" b="7367"/>
          <a:stretch/>
        </p:blipFill>
        <p:spPr>
          <a:xfrm>
            <a:off x="10689157" y="4224703"/>
            <a:ext cx="1233600" cy="60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1" name="กล่องข้อความ 350">
            <a:extLst>
              <a:ext uri="{FF2B5EF4-FFF2-40B4-BE49-F238E27FC236}">
                <a16:creationId xmlns:a16="http://schemas.microsoft.com/office/drawing/2014/main" xmlns="" id="{45FD9288-57A0-4A6A-94F5-2A2B24CE5A1D}"/>
              </a:ext>
            </a:extLst>
          </p:cNvPr>
          <p:cNvSpPr txBox="1"/>
          <p:nvPr/>
        </p:nvSpPr>
        <p:spPr>
          <a:xfrm>
            <a:off x="6909917" y="3628525"/>
            <a:ext cx="3428350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ตามศักยภาพและบริบทของพื้นที่</a:t>
            </a: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Safe B-Mod</a:t>
            </a: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และเครื่องมือ/คู่มือที่ได้รับการสนับสนุน</a:t>
            </a: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ร่วมมือกับเจ้าหน้าที่สาธารณสุขในพื้นที่</a:t>
            </a:r>
          </a:p>
        </p:txBody>
      </p:sp>
      <p:pic>
        <p:nvPicPr>
          <p:cNvPr id="352" name="รูปภาพ 351">
            <a:extLst>
              <a:ext uri="{FF2B5EF4-FFF2-40B4-BE49-F238E27FC236}">
                <a16:creationId xmlns:a16="http://schemas.microsoft.com/office/drawing/2014/main" xmlns="" id="{50885224-E7DC-4937-8C6B-DF0B0B2EFE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34" t="23456" r="7371" b="7367"/>
          <a:stretch/>
        </p:blipFill>
        <p:spPr>
          <a:xfrm>
            <a:off x="6752003" y="7601921"/>
            <a:ext cx="1233600" cy="601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3" name="รูปภาพ 352">
            <a:extLst>
              <a:ext uri="{FF2B5EF4-FFF2-40B4-BE49-F238E27FC236}">
                <a16:creationId xmlns:a16="http://schemas.microsoft.com/office/drawing/2014/main" xmlns="" id="{6A790AAB-03F7-4E7C-AED1-369976261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0" t="17730" r="21514" b="10439"/>
          <a:stretch/>
        </p:blipFill>
        <p:spPr>
          <a:xfrm>
            <a:off x="768008" y="3710493"/>
            <a:ext cx="1188661" cy="829285"/>
          </a:xfrm>
          <a:prstGeom prst="roundRect">
            <a:avLst>
              <a:gd name="adj" fmla="val 10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54" name="Google Shape;1521;p27">
            <a:extLst>
              <a:ext uri="{FF2B5EF4-FFF2-40B4-BE49-F238E27FC236}">
                <a16:creationId xmlns:a16="http://schemas.microsoft.com/office/drawing/2014/main" xmlns="" id="{DEAC6524-8C30-4906-99C2-4F0C3DEA161B}"/>
              </a:ext>
            </a:extLst>
          </p:cNvPr>
          <p:cNvGrpSpPr/>
          <p:nvPr/>
        </p:nvGrpSpPr>
        <p:grpSpPr>
          <a:xfrm rot="10800000" flipH="1">
            <a:off x="6799753" y="3523622"/>
            <a:ext cx="3564455" cy="1220148"/>
            <a:chOff x="661800" y="2887350"/>
            <a:chExt cx="1300278" cy="555419"/>
          </a:xfrm>
        </p:grpSpPr>
        <p:sp>
          <p:nvSpPr>
            <p:cNvPr id="355" name="Google Shape;1522;p27">
              <a:extLst>
                <a:ext uri="{FF2B5EF4-FFF2-40B4-BE49-F238E27FC236}">
                  <a16:creationId xmlns:a16="http://schemas.microsoft.com/office/drawing/2014/main" xmlns="" id="{51737772-623B-45E6-9789-2A93733D2A3A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6" name="Google Shape;1523;p27">
              <a:extLst>
                <a:ext uri="{FF2B5EF4-FFF2-40B4-BE49-F238E27FC236}">
                  <a16:creationId xmlns:a16="http://schemas.microsoft.com/office/drawing/2014/main" xmlns="" id="{6C62EC2F-111E-4B09-87ED-D933A27F78D0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7" name="Google Shape;1524;p27">
              <a:extLst>
                <a:ext uri="{FF2B5EF4-FFF2-40B4-BE49-F238E27FC236}">
                  <a16:creationId xmlns:a16="http://schemas.microsoft.com/office/drawing/2014/main" xmlns="" id="{A929DB11-37E0-46D8-8390-38E0B2CA6149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358" name="Google Shape;1525;p27">
              <a:extLst>
                <a:ext uri="{FF2B5EF4-FFF2-40B4-BE49-F238E27FC236}">
                  <a16:creationId xmlns:a16="http://schemas.microsoft.com/office/drawing/2014/main" xmlns="" id="{C2159FAE-22C7-4FCB-90E7-35B93A840C19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361" name="Google Shape;1528;p27">
            <a:extLst>
              <a:ext uri="{FF2B5EF4-FFF2-40B4-BE49-F238E27FC236}">
                <a16:creationId xmlns:a16="http://schemas.microsoft.com/office/drawing/2014/main" xmlns="" id="{61A84E4B-84EF-47CD-AE4D-E0CA93C2848D}"/>
              </a:ext>
            </a:extLst>
          </p:cNvPr>
          <p:cNvSpPr/>
          <p:nvPr/>
        </p:nvSpPr>
        <p:spPr>
          <a:xfrm rot="2990010" flipV="1">
            <a:off x="4980100" y="6638088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362" name="Google Shape;1528;p27">
            <a:extLst>
              <a:ext uri="{FF2B5EF4-FFF2-40B4-BE49-F238E27FC236}">
                <a16:creationId xmlns:a16="http://schemas.microsoft.com/office/drawing/2014/main" xmlns="" id="{C37B4FDD-22A6-4BE9-96BB-7D2D1EE919CF}"/>
              </a:ext>
            </a:extLst>
          </p:cNvPr>
          <p:cNvSpPr/>
          <p:nvPr/>
        </p:nvSpPr>
        <p:spPr>
          <a:xfrm rot="19559300">
            <a:off x="5054689" y="5565166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pic>
        <p:nvPicPr>
          <p:cNvPr id="363" name="รูปภาพ 362">
            <a:extLst>
              <a:ext uri="{FF2B5EF4-FFF2-40B4-BE49-F238E27FC236}">
                <a16:creationId xmlns:a16="http://schemas.microsoft.com/office/drawing/2014/main" xmlns="" id="{4AA575BB-3082-4EF5-8636-665B2A7CEF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570" t="17730" r="21514" b="10439"/>
          <a:stretch/>
        </p:blipFill>
        <p:spPr>
          <a:xfrm>
            <a:off x="820145" y="7427166"/>
            <a:ext cx="1188661" cy="829285"/>
          </a:xfrm>
          <a:prstGeom prst="roundRect">
            <a:avLst>
              <a:gd name="adj" fmla="val 100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4" name="Google Shape;390;p18">
            <a:extLst>
              <a:ext uri="{FF2B5EF4-FFF2-40B4-BE49-F238E27FC236}">
                <a16:creationId xmlns:a16="http://schemas.microsoft.com/office/drawing/2014/main" xmlns="" id="{373A11C2-6A24-4482-B01C-66C49E00083A}"/>
              </a:ext>
            </a:extLst>
          </p:cNvPr>
          <p:cNvSpPr/>
          <p:nvPr/>
        </p:nvSpPr>
        <p:spPr>
          <a:xfrm>
            <a:off x="37282" y="5611344"/>
            <a:ext cx="2226460" cy="1197085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CEE7E7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ผู้เกี่ยวข้องสามารถเข้าถึงข้อมูลได้ที่</a:t>
            </a: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  </a:t>
            </a:r>
            <a:r>
              <a:rPr lang="en-US" sz="2126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Web app School Health HERO</a:t>
            </a:r>
            <a:endParaRPr lang="th-TH" sz="1417" b="1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365" name="Google Shape;1528;p27">
            <a:extLst>
              <a:ext uri="{FF2B5EF4-FFF2-40B4-BE49-F238E27FC236}">
                <a16:creationId xmlns:a16="http://schemas.microsoft.com/office/drawing/2014/main" xmlns="" id="{8DA46E6A-DB62-4DEE-892F-0DD9F13A5383}"/>
              </a:ext>
            </a:extLst>
          </p:cNvPr>
          <p:cNvSpPr/>
          <p:nvPr/>
        </p:nvSpPr>
        <p:spPr>
          <a:xfrm rot="7940075" flipV="1">
            <a:off x="1653346" y="6631476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366" name="Google Shape;1528;p27">
            <a:extLst>
              <a:ext uri="{FF2B5EF4-FFF2-40B4-BE49-F238E27FC236}">
                <a16:creationId xmlns:a16="http://schemas.microsoft.com/office/drawing/2014/main" xmlns="" id="{B624D978-4DBA-4865-8678-01096C65CD5C}"/>
              </a:ext>
            </a:extLst>
          </p:cNvPr>
          <p:cNvSpPr/>
          <p:nvPr/>
        </p:nvSpPr>
        <p:spPr>
          <a:xfrm rot="12916089">
            <a:off x="1471741" y="5172129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pic>
        <p:nvPicPr>
          <p:cNvPr id="373" name="รูปภาพ 372">
            <a:extLst>
              <a:ext uri="{FF2B5EF4-FFF2-40B4-BE49-F238E27FC236}">
                <a16:creationId xmlns:a16="http://schemas.microsoft.com/office/drawing/2014/main" xmlns="" id="{E4D2A0B1-C4CF-4A69-9091-BEE3D14BC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2" y="5085513"/>
            <a:ext cx="422971" cy="422971"/>
          </a:xfrm>
          <a:prstGeom prst="rect">
            <a:avLst/>
          </a:prstGeom>
          <a:ln>
            <a:noFill/>
          </a:ln>
          <a:effectLst>
            <a:glow rad="38100">
              <a:schemeClr val="bg1">
                <a:alpha val="88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0"/>
          </a:effectLst>
        </p:spPr>
      </p:pic>
      <p:pic>
        <p:nvPicPr>
          <p:cNvPr id="374" name="รูปภาพ 373">
            <a:extLst>
              <a:ext uri="{FF2B5EF4-FFF2-40B4-BE49-F238E27FC236}">
                <a16:creationId xmlns:a16="http://schemas.microsoft.com/office/drawing/2014/main" xmlns="" id="{BC9D1091-A186-4060-A70F-C6C71FCBBC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04" y="1140479"/>
            <a:ext cx="870294" cy="870294"/>
          </a:xfrm>
          <a:prstGeom prst="rect">
            <a:avLst/>
          </a:prstGeom>
        </p:spPr>
      </p:pic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xmlns="" id="{68FD4550-CF58-4D70-85B5-855F2E138B2D}"/>
              </a:ext>
            </a:extLst>
          </p:cNvPr>
          <p:cNvSpPr txBox="1"/>
          <p:nvPr/>
        </p:nvSpPr>
        <p:spPr>
          <a:xfrm>
            <a:off x="5433670" y="594021"/>
            <a:ext cx="6704636" cy="855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5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School Health HERO Application </a:t>
            </a:r>
            <a:endParaRPr lang="th-TH" sz="2835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  <a:p>
            <a:r>
              <a:rPr lang="th-TH" sz="2126" dirty="0">
                <a:latin typeface="Kanit" panose="00000500000000000000" pitchFamily="2" charset="-34"/>
                <a:cs typeface="Kanit" panose="00000500000000000000" pitchFamily="2" charset="-34"/>
              </a:rPr>
              <a:t>สุขภาพจิตโรงเรียนบนระบบดิจิทัล </a:t>
            </a:r>
          </a:p>
        </p:txBody>
      </p:sp>
      <p:sp>
        <p:nvSpPr>
          <p:cNvPr id="63" name="Google Shape;390;p18">
            <a:extLst>
              <a:ext uri="{FF2B5EF4-FFF2-40B4-BE49-F238E27FC236}">
                <a16:creationId xmlns:a16="http://schemas.microsoft.com/office/drawing/2014/main" xmlns="" id="{43974D7C-8EF5-4004-8CB7-21B69613F613}"/>
              </a:ext>
            </a:extLst>
          </p:cNvPr>
          <p:cNvSpPr/>
          <p:nvPr/>
        </p:nvSpPr>
        <p:spPr>
          <a:xfrm>
            <a:off x="11916224" y="5083072"/>
            <a:ext cx="2158702" cy="463662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654" dirty="0">
                <a:latin typeface="Kanit" panose="00000500000000000000" pitchFamily="2" charset="-34"/>
                <a:cs typeface="Kanit" panose="00000500000000000000" pitchFamily="2" charset="-34"/>
              </a:rPr>
              <a:t>แจ้งผู้ปกครอง</a:t>
            </a:r>
          </a:p>
        </p:txBody>
      </p:sp>
      <p:sp>
        <p:nvSpPr>
          <p:cNvPr id="64" name="Google Shape;1816;p31">
            <a:extLst>
              <a:ext uri="{FF2B5EF4-FFF2-40B4-BE49-F238E27FC236}">
                <a16:creationId xmlns:a16="http://schemas.microsoft.com/office/drawing/2014/main" xmlns="" id="{80FB91D9-A190-4E5E-A318-CDEA8CB2911F}"/>
              </a:ext>
            </a:extLst>
          </p:cNvPr>
          <p:cNvSpPr/>
          <p:nvPr/>
        </p:nvSpPr>
        <p:spPr>
          <a:xfrm rot="7163248" flipH="1">
            <a:off x="12918195" y="4648222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65" name="Google Shape;1816;p31">
            <a:extLst>
              <a:ext uri="{FF2B5EF4-FFF2-40B4-BE49-F238E27FC236}">
                <a16:creationId xmlns:a16="http://schemas.microsoft.com/office/drawing/2014/main" xmlns="" id="{371C2534-E680-449E-A38A-AF84CE478FE9}"/>
              </a:ext>
            </a:extLst>
          </p:cNvPr>
          <p:cNvSpPr/>
          <p:nvPr/>
        </p:nvSpPr>
        <p:spPr>
          <a:xfrm rot="7163248" flipH="1">
            <a:off x="12981505" y="5681386"/>
            <a:ext cx="476983" cy="304769"/>
          </a:xfrm>
          <a:custGeom>
            <a:avLst/>
            <a:gdLst/>
            <a:ahLst/>
            <a:cxnLst/>
            <a:rect l="l" t="t" r="r" b="b"/>
            <a:pathLst>
              <a:path w="30309" h="20673" extrusionOk="0">
                <a:moveTo>
                  <a:pt x="1722" y="0"/>
                </a:moveTo>
                <a:cubicBezTo>
                  <a:pt x="712" y="0"/>
                  <a:pt x="0" y="1504"/>
                  <a:pt x="779" y="2405"/>
                </a:cubicBezTo>
                <a:cubicBezTo>
                  <a:pt x="2483" y="4360"/>
                  <a:pt x="3510" y="6665"/>
                  <a:pt x="4312" y="9122"/>
                </a:cubicBezTo>
                <a:cubicBezTo>
                  <a:pt x="4425" y="9494"/>
                  <a:pt x="4751" y="9673"/>
                  <a:pt x="5074" y="9673"/>
                </a:cubicBezTo>
                <a:cubicBezTo>
                  <a:pt x="5467" y="9673"/>
                  <a:pt x="5855" y="9406"/>
                  <a:pt x="5841" y="8896"/>
                </a:cubicBezTo>
                <a:cubicBezTo>
                  <a:pt x="5841" y="7843"/>
                  <a:pt x="5691" y="6791"/>
                  <a:pt x="5415" y="5788"/>
                </a:cubicBezTo>
                <a:lnTo>
                  <a:pt x="5415" y="5788"/>
                </a:lnTo>
                <a:cubicBezTo>
                  <a:pt x="8548" y="8144"/>
                  <a:pt x="11932" y="10224"/>
                  <a:pt x="15215" y="12330"/>
                </a:cubicBezTo>
                <a:cubicBezTo>
                  <a:pt x="19526" y="15112"/>
                  <a:pt x="23861" y="18019"/>
                  <a:pt x="28373" y="20525"/>
                </a:cubicBezTo>
                <a:cubicBezTo>
                  <a:pt x="28557" y="20627"/>
                  <a:pt x="28736" y="20672"/>
                  <a:pt x="28902" y="20672"/>
                </a:cubicBezTo>
                <a:cubicBezTo>
                  <a:pt x="29792" y="20672"/>
                  <a:pt x="30309" y="19376"/>
                  <a:pt x="29400" y="18721"/>
                </a:cubicBezTo>
                <a:cubicBezTo>
                  <a:pt x="25290" y="15838"/>
                  <a:pt x="20929" y="13282"/>
                  <a:pt x="16693" y="10600"/>
                </a:cubicBezTo>
                <a:cubicBezTo>
                  <a:pt x="13485" y="8595"/>
                  <a:pt x="10302" y="6490"/>
                  <a:pt x="7019" y="4635"/>
                </a:cubicBezTo>
                <a:lnTo>
                  <a:pt x="7019" y="4635"/>
                </a:lnTo>
                <a:cubicBezTo>
                  <a:pt x="7195" y="4645"/>
                  <a:pt x="7371" y="4650"/>
                  <a:pt x="7548" y="4650"/>
                </a:cubicBezTo>
                <a:cubicBezTo>
                  <a:pt x="8255" y="4650"/>
                  <a:pt x="8969" y="4570"/>
                  <a:pt x="9651" y="4410"/>
                </a:cubicBezTo>
                <a:cubicBezTo>
                  <a:pt x="10804" y="4134"/>
                  <a:pt x="10503" y="2430"/>
                  <a:pt x="9375" y="2405"/>
                </a:cubicBezTo>
                <a:cubicBezTo>
                  <a:pt x="6744" y="2279"/>
                  <a:pt x="4613" y="1828"/>
                  <a:pt x="2433" y="249"/>
                </a:cubicBezTo>
                <a:cubicBezTo>
                  <a:pt x="2190" y="75"/>
                  <a:pt x="1949" y="0"/>
                  <a:pt x="17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grpSp>
        <p:nvGrpSpPr>
          <p:cNvPr id="66" name="Google Shape;1521;p27">
            <a:extLst>
              <a:ext uri="{FF2B5EF4-FFF2-40B4-BE49-F238E27FC236}">
                <a16:creationId xmlns:a16="http://schemas.microsoft.com/office/drawing/2014/main" xmlns="" id="{75A9F49D-441C-4C7D-B83B-21E0343904A2}"/>
              </a:ext>
            </a:extLst>
          </p:cNvPr>
          <p:cNvGrpSpPr/>
          <p:nvPr/>
        </p:nvGrpSpPr>
        <p:grpSpPr>
          <a:xfrm rot="10800000" flipH="1">
            <a:off x="11655758" y="7705334"/>
            <a:ext cx="2473033" cy="551118"/>
            <a:chOff x="661800" y="2887350"/>
            <a:chExt cx="1300278" cy="555419"/>
          </a:xfrm>
        </p:grpSpPr>
        <p:sp>
          <p:nvSpPr>
            <p:cNvPr id="67" name="Google Shape;1522;p27">
              <a:extLst>
                <a:ext uri="{FF2B5EF4-FFF2-40B4-BE49-F238E27FC236}">
                  <a16:creationId xmlns:a16="http://schemas.microsoft.com/office/drawing/2014/main" xmlns="" id="{E1497C38-5419-44B2-B1A7-ECC086E434E6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68" name="Google Shape;1523;p27">
              <a:extLst>
                <a:ext uri="{FF2B5EF4-FFF2-40B4-BE49-F238E27FC236}">
                  <a16:creationId xmlns:a16="http://schemas.microsoft.com/office/drawing/2014/main" xmlns="" id="{8000B64B-469E-4974-B2D0-6F48F3046B90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69" name="Google Shape;1524;p27">
              <a:extLst>
                <a:ext uri="{FF2B5EF4-FFF2-40B4-BE49-F238E27FC236}">
                  <a16:creationId xmlns:a16="http://schemas.microsoft.com/office/drawing/2014/main" xmlns="" id="{DD774095-8177-4F4B-BA2A-F62E7A29BAA3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70" name="Google Shape;1525;p27">
              <a:extLst>
                <a:ext uri="{FF2B5EF4-FFF2-40B4-BE49-F238E27FC236}">
                  <a16:creationId xmlns:a16="http://schemas.microsoft.com/office/drawing/2014/main" xmlns="" id="{427E0C38-111F-4BD8-A914-28094CEF7A9A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71" name="Google Shape;1528;p27">
            <a:extLst>
              <a:ext uri="{FF2B5EF4-FFF2-40B4-BE49-F238E27FC236}">
                <a16:creationId xmlns:a16="http://schemas.microsoft.com/office/drawing/2014/main" xmlns="" id="{92C196D8-B76B-40AD-9731-72C4A240CCB3}"/>
              </a:ext>
            </a:extLst>
          </p:cNvPr>
          <p:cNvSpPr/>
          <p:nvPr/>
        </p:nvSpPr>
        <p:spPr>
          <a:xfrm rot="1718503" flipV="1">
            <a:off x="13830154" y="7251617"/>
            <a:ext cx="152814" cy="474709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xmlns="" id="{0C6BB42D-34E7-4231-AF87-51E8253A4168}"/>
              </a:ext>
            </a:extLst>
          </p:cNvPr>
          <p:cNvSpPr txBox="1"/>
          <p:nvPr/>
        </p:nvSpPr>
        <p:spPr>
          <a:xfrm>
            <a:off x="11654582" y="7729785"/>
            <a:ext cx="2473027" cy="49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99" dirty="0">
                <a:latin typeface="Kanit" panose="00000500000000000000" pitchFamily="2" charset="-34"/>
                <a:cs typeface="Kanit" panose="00000500000000000000" pitchFamily="2" charset="-34"/>
              </a:rPr>
              <a:t>ครูสามารถปรึกษา /คำแนะนำ จากเจ้าหน้าที่สาธารณสุขในพื้นที่ได้</a:t>
            </a:r>
            <a:endParaRPr lang="th-TH" sz="124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73" name="Google Shape;1799;p31">
            <a:extLst>
              <a:ext uri="{FF2B5EF4-FFF2-40B4-BE49-F238E27FC236}">
                <a16:creationId xmlns:a16="http://schemas.microsoft.com/office/drawing/2014/main" xmlns="" id="{BB8D1586-689E-49E7-8C4C-C726ED10CEA1}"/>
              </a:ext>
            </a:extLst>
          </p:cNvPr>
          <p:cNvSpPr/>
          <p:nvPr/>
        </p:nvSpPr>
        <p:spPr>
          <a:xfrm rot="12463380">
            <a:off x="9953662" y="7156513"/>
            <a:ext cx="900681" cy="733552"/>
          </a:xfrm>
          <a:custGeom>
            <a:avLst/>
            <a:gdLst/>
            <a:ahLst/>
            <a:cxnLst/>
            <a:rect l="l" t="t" r="r" b="b"/>
            <a:pathLst>
              <a:path w="23353" h="30828" extrusionOk="0">
                <a:moveTo>
                  <a:pt x="22397" y="0"/>
                </a:moveTo>
                <a:cubicBezTo>
                  <a:pt x="22307" y="0"/>
                  <a:pt x="22209" y="18"/>
                  <a:pt x="22106" y="56"/>
                </a:cubicBezTo>
                <a:cubicBezTo>
                  <a:pt x="20125" y="829"/>
                  <a:pt x="18087" y="1218"/>
                  <a:pt x="16016" y="1218"/>
                </a:cubicBezTo>
                <a:cubicBezTo>
                  <a:pt x="14996" y="1218"/>
                  <a:pt x="13967" y="1124"/>
                  <a:pt x="12933" y="933"/>
                </a:cubicBezTo>
                <a:cubicBezTo>
                  <a:pt x="12885" y="923"/>
                  <a:pt x="12839" y="918"/>
                  <a:pt x="12796" y="918"/>
                </a:cubicBezTo>
                <a:cubicBezTo>
                  <a:pt x="12195" y="918"/>
                  <a:pt x="11978" y="1823"/>
                  <a:pt x="12632" y="1986"/>
                </a:cubicBezTo>
                <a:cubicBezTo>
                  <a:pt x="14184" y="2409"/>
                  <a:pt x="15736" y="2590"/>
                  <a:pt x="17288" y="2590"/>
                </a:cubicBezTo>
                <a:cubicBezTo>
                  <a:pt x="17390" y="2590"/>
                  <a:pt x="17492" y="2589"/>
                  <a:pt x="17594" y="2588"/>
                </a:cubicBezTo>
                <a:lnTo>
                  <a:pt x="17594" y="2588"/>
                </a:lnTo>
                <a:cubicBezTo>
                  <a:pt x="13183" y="4492"/>
                  <a:pt x="9374" y="7776"/>
                  <a:pt x="6517" y="11635"/>
                </a:cubicBezTo>
                <a:cubicBezTo>
                  <a:pt x="2807" y="16623"/>
                  <a:pt x="0" y="23816"/>
                  <a:pt x="1028" y="30132"/>
                </a:cubicBezTo>
                <a:cubicBezTo>
                  <a:pt x="1103" y="30595"/>
                  <a:pt x="1535" y="30827"/>
                  <a:pt x="1968" y="30827"/>
                </a:cubicBezTo>
                <a:cubicBezTo>
                  <a:pt x="2400" y="30827"/>
                  <a:pt x="2832" y="30595"/>
                  <a:pt x="2908" y="30132"/>
                </a:cubicBezTo>
                <a:cubicBezTo>
                  <a:pt x="3334" y="27099"/>
                  <a:pt x="3484" y="24167"/>
                  <a:pt x="4386" y="21209"/>
                </a:cubicBezTo>
                <a:cubicBezTo>
                  <a:pt x="5263" y="18302"/>
                  <a:pt x="6567" y="15570"/>
                  <a:pt x="8321" y="13064"/>
                </a:cubicBezTo>
                <a:cubicBezTo>
                  <a:pt x="11203" y="8903"/>
                  <a:pt x="15163" y="5896"/>
                  <a:pt x="19499" y="3490"/>
                </a:cubicBezTo>
                <a:lnTo>
                  <a:pt x="19499" y="3490"/>
                </a:lnTo>
                <a:cubicBezTo>
                  <a:pt x="18948" y="4818"/>
                  <a:pt x="18697" y="6272"/>
                  <a:pt x="18848" y="7725"/>
                </a:cubicBezTo>
                <a:cubicBezTo>
                  <a:pt x="18923" y="8396"/>
                  <a:pt x="19478" y="8741"/>
                  <a:pt x="20002" y="8741"/>
                </a:cubicBezTo>
                <a:cubicBezTo>
                  <a:pt x="20517" y="8741"/>
                  <a:pt x="21003" y="8408"/>
                  <a:pt x="20978" y="7725"/>
                </a:cubicBezTo>
                <a:cubicBezTo>
                  <a:pt x="20853" y="5370"/>
                  <a:pt x="21379" y="3314"/>
                  <a:pt x="22933" y="1485"/>
                </a:cubicBezTo>
                <a:cubicBezTo>
                  <a:pt x="23353" y="976"/>
                  <a:pt x="23071" y="0"/>
                  <a:pt x="2239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74" name="Google Shape;1528;p27">
            <a:extLst>
              <a:ext uri="{FF2B5EF4-FFF2-40B4-BE49-F238E27FC236}">
                <a16:creationId xmlns:a16="http://schemas.microsoft.com/office/drawing/2014/main" xmlns="" id="{6B894891-362B-44E6-911E-6F6F1D5C2B69}"/>
              </a:ext>
            </a:extLst>
          </p:cNvPr>
          <p:cNvSpPr/>
          <p:nvPr/>
        </p:nvSpPr>
        <p:spPr>
          <a:xfrm rot="8755887" flipV="1">
            <a:off x="10255948" y="4946154"/>
            <a:ext cx="281881" cy="1056103"/>
          </a:xfrm>
          <a:custGeom>
            <a:avLst/>
            <a:gdLst/>
            <a:ahLst/>
            <a:cxnLst/>
            <a:rect l="l" t="t" r="r" b="b"/>
            <a:pathLst>
              <a:path w="10109" h="22993" extrusionOk="0">
                <a:moveTo>
                  <a:pt x="3863" y="0"/>
                </a:moveTo>
                <a:cubicBezTo>
                  <a:pt x="3184" y="0"/>
                  <a:pt x="2514" y="397"/>
                  <a:pt x="2334" y="1116"/>
                </a:cubicBezTo>
                <a:cubicBezTo>
                  <a:pt x="1858" y="3096"/>
                  <a:pt x="1206" y="5001"/>
                  <a:pt x="429" y="6881"/>
                </a:cubicBezTo>
                <a:cubicBezTo>
                  <a:pt x="0" y="7904"/>
                  <a:pt x="919" y="8634"/>
                  <a:pt x="1825" y="8634"/>
                </a:cubicBezTo>
                <a:cubicBezTo>
                  <a:pt x="2295" y="8634"/>
                  <a:pt x="2762" y="8437"/>
                  <a:pt x="3036" y="7984"/>
                </a:cubicBezTo>
                <a:cubicBezTo>
                  <a:pt x="3587" y="6956"/>
                  <a:pt x="4038" y="5928"/>
                  <a:pt x="4439" y="4851"/>
                </a:cubicBezTo>
                <a:lnTo>
                  <a:pt x="4439" y="4851"/>
                </a:lnTo>
                <a:cubicBezTo>
                  <a:pt x="6921" y="10540"/>
                  <a:pt x="6043" y="16756"/>
                  <a:pt x="3086" y="22319"/>
                </a:cubicBezTo>
                <a:cubicBezTo>
                  <a:pt x="2919" y="22635"/>
                  <a:pt x="3193" y="22993"/>
                  <a:pt x="3478" y="22993"/>
                </a:cubicBezTo>
                <a:cubicBezTo>
                  <a:pt x="3578" y="22993"/>
                  <a:pt x="3679" y="22949"/>
                  <a:pt x="3763" y="22846"/>
                </a:cubicBezTo>
                <a:cubicBezTo>
                  <a:pt x="8023" y="17933"/>
                  <a:pt x="8525" y="10665"/>
                  <a:pt x="6269" y="4700"/>
                </a:cubicBezTo>
                <a:lnTo>
                  <a:pt x="6269" y="4700"/>
                </a:lnTo>
                <a:cubicBezTo>
                  <a:pt x="6495" y="4826"/>
                  <a:pt x="6745" y="4951"/>
                  <a:pt x="6971" y="5076"/>
                </a:cubicBezTo>
                <a:cubicBezTo>
                  <a:pt x="7237" y="5226"/>
                  <a:pt x="7500" y="5292"/>
                  <a:pt x="7749" y="5292"/>
                </a:cubicBezTo>
                <a:cubicBezTo>
                  <a:pt x="9161" y="5292"/>
                  <a:pt x="10109" y="3172"/>
                  <a:pt x="8575" y="2319"/>
                </a:cubicBezTo>
                <a:cubicBezTo>
                  <a:pt x="7271" y="1618"/>
                  <a:pt x="5943" y="891"/>
                  <a:pt x="4640" y="189"/>
                </a:cubicBezTo>
                <a:cubicBezTo>
                  <a:pt x="4399" y="62"/>
                  <a:pt x="4131" y="0"/>
                  <a:pt x="386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 dirty="0"/>
          </a:p>
        </p:txBody>
      </p:sp>
      <p:cxnSp>
        <p:nvCxnSpPr>
          <p:cNvPr id="75" name="ลูกศรเชื่อมต่อแบบตรง 74">
            <a:extLst>
              <a:ext uri="{FF2B5EF4-FFF2-40B4-BE49-F238E27FC236}">
                <a16:creationId xmlns:a16="http://schemas.microsoft.com/office/drawing/2014/main" xmlns="" id="{143C5D6E-1BB3-4B3A-8260-AE1CFF5DB476}"/>
              </a:ext>
            </a:extLst>
          </p:cNvPr>
          <p:cNvCxnSpPr>
            <a:cxnSpLocks/>
          </p:cNvCxnSpPr>
          <p:nvPr/>
        </p:nvCxnSpPr>
        <p:spPr>
          <a:xfrm flipH="1" flipV="1">
            <a:off x="5182276" y="2768204"/>
            <a:ext cx="8956" cy="2306955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Google Shape;1677;p29">
            <a:extLst>
              <a:ext uri="{FF2B5EF4-FFF2-40B4-BE49-F238E27FC236}">
                <a16:creationId xmlns:a16="http://schemas.microsoft.com/office/drawing/2014/main" xmlns="" id="{398AC5D5-4795-4FCF-9F1F-4B6481C09A17}"/>
              </a:ext>
            </a:extLst>
          </p:cNvPr>
          <p:cNvSpPr/>
          <p:nvPr/>
        </p:nvSpPr>
        <p:spPr>
          <a:xfrm rot="10800000">
            <a:off x="6274476" y="6530378"/>
            <a:ext cx="955055" cy="395601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sp>
        <p:nvSpPr>
          <p:cNvPr id="77" name="Google Shape;1677;p29">
            <a:extLst>
              <a:ext uri="{FF2B5EF4-FFF2-40B4-BE49-F238E27FC236}">
                <a16:creationId xmlns:a16="http://schemas.microsoft.com/office/drawing/2014/main" xmlns="" id="{2CD09335-2B43-4C31-98D4-3F3CCF1C618A}"/>
              </a:ext>
            </a:extLst>
          </p:cNvPr>
          <p:cNvSpPr/>
          <p:nvPr/>
        </p:nvSpPr>
        <p:spPr>
          <a:xfrm rot="12252817">
            <a:off x="6288363" y="5620720"/>
            <a:ext cx="1524086" cy="364816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  <p:pic>
        <p:nvPicPr>
          <p:cNvPr id="78" name="รูปภาพ 77">
            <a:extLst>
              <a:ext uri="{FF2B5EF4-FFF2-40B4-BE49-F238E27FC236}">
                <a16:creationId xmlns:a16="http://schemas.microsoft.com/office/drawing/2014/main" xmlns="" id="{9F5C405D-8A03-47DD-B73A-AB025668B9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82420" y="2730448"/>
            <a:ext cx="466637" cy="466637"/>
          </a:xfrm>
          <a:prstGeom prst="rect">
            <a:avLst/>
          </a:prstGeom>
        </p:spPr>
      </p:pic>
      <p:pic>
        <p:nvPicPr>
          <p:cNvPr id="79" name="รูปภาพ 78">
            <a:extLst>
              <a:ext uri="{FF2B5EF4-FFF2-40B4-BE49-F238E27FC236}">
                <a16:creationId xmlns:a16="http://schemas.microsoft.com/office/drawing/2014/main" xmlns="" id="{C1C08471-34D3-4D84-B3E7-99F2FCDD0B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60731" y="2059867"/>
            <a:ext cx="466637" cy="466637"/>
          </a:xfrm>
          <a:prstGeom prst="rect">
            <a:avLst/>
          </a:prstGeom>
        </p:spPr>
      </p:pic>
      <p:pic>
        <p:nvPicPr>
          <p:cNvPr id="80" name="รูปภาพ 79">
            <a:extLst>
              <a:ext uri="{FF2B5EF4-FFF2-40B4-BE49-F238E27FC236}">
                <a16:creationId xmlns:a16="http://schemas.microsoft.com/office/drawing/2014/main" xmlns="" id="{AA6CF0CE-6D86-4857-A6FB-86C0EA3ADB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4918" y="6061721"/>
            <a:ext cx="466637" cy="466637"/>
          </a:xfrm>
          <a:prstGeom prst="rect">
            <a:avLst/>
          </a:prstGeom>
        </p:spPr>
      </p:pic>
      <p:pic>
        <p:nvPicPr>
          <p:cNvPr id="81" name="รูปภาพ 80">
            <a:extLst>
              <a:ext uri="{FF2B5EF4-FFF2-40B4-BE49-F238E27FC236}">
                <a16:creationId xmlns:a16="http://schemas.microsoft.com/office/drawing/2014/main" xmlns="" id="{F019457F-B3FE-4EF8-A732-353FA7BC9F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3582" y="4935842"/>
            <a:ext cx="466637" cy="466637"/>
          </a:xfrm>
          <a:prstGeom prst="rect">
            <a:avLst/>
          </a:prstGeom>
        </p:spPr>
      </p:pic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xmlns="" id="{84E389D0-12C8-4795-902A-56FECD1D4E05}"/>
              </a:ext>
            </a:extLst>
          </p:cNvPr>
          <p:cNvSpPr txBox="1"/>
          <p:nvPr/>
        </p:nvSpPr>
        <p:spPr>
          <a:xfrm>
            <a:off x="2836686" y="3191811"/>
            <a:ext cx="2979049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40" dirty="0">
                <a:latin typeface="Kanit" panose="00000500000000000000" pitchFamily="2" charset="-34"/>
                <a:cs typeface="Kanit" panose="00000500000000000000" pitchFamily="2" charset="-34"/>
              </a:rPr>
              <a:t>ดูแลตามระบบ</a:t>
            </a:r>
          </a:p>
          <a:p>
            <a:pPr algn="ctr"/>
            <a:r>
              <a:rPr lang="th-TH" sz="1240" dirty="0">
                <a:latin typeface="Kanit" panose="00000500000000000000" pitchFamily="2" charset="-34"/>
                <a:cs typeface="Kanit" panose="00000500000000000000" pitchFamily="2" charset="-34"/>
              </a:rPr>
              <a:t>ในภาคเรียนถัดไป</a:t>
            </a:r>
          </a:p>
        </p:txBody>
      </p:sp>
      <p:grpSp>
        <p:nvGrpSpPr>
          <p:cNvPr id="83" name="Google Shape;1521;p27">
            <a:extLst>
              <a:ext uri="{FF2B5EF4-FFF2-40B4-BE49-F238E27FC236}">
                <a16:creationId xmlns:a16="http://schemas.microsoft.com/office/drawing/2014/main" xmlns="" id="{F887055A-21A9-4B26-9243-A917A1E804DA}"/>
              </a:ext>
            </a:extLst>
          </p:cNvPr>
          <p:cNvGrpSpPr/>
          <p:nvPr/>
        </p:nvGrpSpPr>
        <p:grpSpPr>
          <a:xfrm rot="10800000" flipH="1">
            <a:off x="3542440" y="3191812"/>
            <a:ext cx="1572184" cy="490752"/>
            <a:chOff x="661800" y="2887350"/>
            <a:chExt cx="1300278" cy="555419"/>
          </a:xfrm>
        </p:grpSpPr>
        <p:sp>
          <p:nvSpPr>
            <p:cNvPr id="84" name="Google Shape;1522;p27">
              <a:extLst>
                <a:ext uri="{FF2B5EF4-FFF2-40B4-BE49-F238E27FC236}">
                  <a16:creationId xmlns:a16="http://schemas.microsoft.com/office/drawing/2014/main" xmlns="" id="{2B5A3A49-3DA3-4501-BF50-8CA90D0864D0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5" name="Google Shape;1523;p27">
              <a:extLst>
                <a:ext uri="{FF2B5EF4-FFF2-40B4-BE49-F238E27FC236}">
                  <a16:creationId xmlns:a16="http://schemas.microsoft.com/office/drawing/2014/main" xmlns="" id="{23F7EBE6-E5D4-4D16-8FD9-79D424174668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6" name="Google Shape;1524;p27">
              <a:extLst>
                <a:ext uri="{FF2B5EF4-FFF2-40B4-BE49-F238E27FC236}">
                  <a16:creationId xmlns:a16="http://schemas.microsoft.com/office/drawing/2014/main" xmlns="" id="{7466EB40-320D-4CFF-BABB-2555C129BFD9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87" name="Google Shape;1525;p27">
              <a:extLst>
                <a:ext uri="{FF2B5EF4-FFF2-40B4-BE49-F238E27FC236}">
                  <a16:creationId xmlns:a16="http://schemas.microsoft.com/office/drawing/2014/main" xmlns="" id="{B90E6E35-4F37-4902-9465-5B8B986E6A66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pic>
        <p:nvPicPr>
          <p:cNvPr id="88" name="รูปภาพ 87">
            <a:extLst>
              <a:ext uri="{FF2B5EF4-FFF2-40B4-BE49-F238E27FC236}">
                <a16:creationId xmlns:a16="http://schemas.microsoft.com/office/drawing/2014/main" xmlns="" id="{1D8D26BE-6A24-4DDE-AAAC-5290DD7E3B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984" y="741637"/>
            <a:ext cx="617778" cy="617778"/>
          </a:xfrm>
          <a:prstGeom prst="rect">
            <a:avLst/>
          </a:prstGeom>
        </p:spPr>
      </p:pic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xmlns="" id="{EF9FBABA-17C3-475E-A2BF-0DEC1B171C08}"/>
              </a:ext>
            </a:extLst>
          </p:cNvPr>
          <p:cNvSpPr txBox="1"/>
          <p:nvPr/>
        </p:nvSpPr>
        <p:spPr>
          <a:xfrm>
            <a:off x="62551" y="604048"/>
            <a:ext cx="5264648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36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กรณี </a:t>
            </a:r>
            <a:r>
              <a:rPr lang="th-TH" sz="212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ใช้</a:t>
            </a:r>
            <a:r>
              <a:rPr lang="en-US" sz="2126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 </a:t>
            </a:r>
            <a:r>
              <a:rPr lang="en-US" sz="2362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Application </a:t>
            </a:r>
            <a:r>
              <a:rPr lang="th-TH" sz="2362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nit" panose="00000500000000000000" pitchFamily="2" charset="-34"/>
                <a:cs typeface="Kanit" panose="00000500000000000000" pitchFamily="2" charset="-34"/>
              </a:rPr>
              <a:t>ภาคการศึกษาที่ 1</a:t>
            </a:r>
          </a:p>
        </p:txBody>
      </p:sp>
      <p:pic>
        <p:nvPicPr>
          <p:cNvPr id="90" name="รูปภาพ 89">
            <a:extLst>
              <a:ext uri="{FF2B5EF4-FFF2-40B4-BE49-F238E27FC236}">
                <a16:creationId xmlns:a16="http://schemas.microsoft.com/office/drawing/2014/main" xmlns="" id="{EE0BD9D6-2982-4FE2-AC08-F3800C1B07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627" y="1030247"/>
            <a:ext cx="500703" cy="50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1" name="Google Shape;390;p18">
            <a:extLst>
              <a:ext uri="{FF2B5EF4-FFF2-40B4-BE49-F238E27FC236}">
                <a16:creationId xmlns:a16="http://schemas.microsoft.com/office/drawing/2014/main" xmlns="" id="{B4F17732-0B31-46BB-A12D-B05ABB2BB1FB}"/>
              </a:ext>
            </a:extLst>
          </p:cNvPr>
          <p:cNvSpPr/>
          <p:nvPr/>
        </p:nvSpPr>
        <p:spPr>
          <a:xfrm>
            <a:off x="3717240" y="1729723"/>
            <a:ext cx="1939911" cy="1072466"/>
          </a:xfrm>
          <a:custGeom>
            <a:avLst/>
            <a:gdLst/>
            <a:ahLst/>
            <a:cxnLst/>
            <a:rect l="l" t="t" r="r" b="b"/>
            <a:pathLst>
              <a:path w="25946" h="47557" extrusionOk="0">
                <a:moveTo>
                  <a:pt x="13452" y="1"/>
                </a:moveTo>
                <a:cubicBezTo>
                  <a:pt x="11323" y="1"/>
                  <a:pt x="9193" y="82"/>
                  <a:pt x="7064" y="244"/>
                </a:cubicBezTo>
                <a:cubicBezTo>
                  <a:pt x="3976" y="386"/>
                  <a:pt x="959" y="741"/>
                  <a:pt x="923" y="7698"/>
                </a:cubicBezTo>
                <a:cubicBezTo>
                  <a:pt x="923" y="7698"/>
                  <a:pt x="1" y="10715"/>
                  <a:pt x="781" y="41203"/>
                </a:cubicBezTo>
                <a:cubicBezTo>
                  <a:pt x="852" y="44258"/>
                  <a:pt x="1061" y="47522"/>
                  <a:pt x="7700" y="47522"/>
                </a:cubicBezTo>
                <a:cubicBezTo>
                  <a:pt x="7771" y="47522"/>
                  <a:pt x="7843" y="47522"/>
                  <a:pt x="7915" y="47521"/>
                </a:cubicBezTo>
                <a:cubicBezTo>
                  <a:pt x="8251" y="47517"/>
                  <a:pt x="8610" y="47516"/>
                  <a:pt x="8986" y="47516"/>
                </a:cubicBezTo>
                <a:cubicBezTo>
                  <a:pt x="10985" y="47516"/>
                  <a:pt x="13484" y="47557"/>
                  <a:pt x="15717" y="47557"/>
                </a:cubicBezTo>
                <a:cubicBezTo>
                  <a:pt x="17418" y="47557"/>
                  <a:pt x="18965" y="47533"/>
                  <a:pt x="20019" y="47450"/>
                </a:cubicBezTo>
                <a:cubicBezTo>
                  <a:pt x="25946" y="46953"/>
                  <a:pt x="25768" y="43155"/>
                  <a:pt x="25768" y="41665"/>
                </a:cubicBezTo>
                <a:lnTo>
                  <a:pt x="25626" y="6385"/>
                </a:lnTo>
                <a:cubicBezTo>
                  <a:pt x="25591" y="1061"/>
                  <a:pt x="23781" y="386"/>
                  <a:pt x="18244" y="138"/>
                </a:cubicBezTo>
                <a:cubicBezTo>
                  <a:pt x="16647" y="47"/>
                  <a:pt x="15050" y="1"/>
                  <a:pt x="13452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215997" tIns="107984" rIns="215997" bIns="107984" anchor="ctr" anchorCtr="0">
            <a:noAutofit/>
          </a:bodyPr>
          <a:lstStyle/>
          <a:p>
            <a:pPr algn="ctr"/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เฝ้าระวังนักเรียน               ทุกคนด้วย พิการ 9 ด้าน</a:t>
            </a: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 (</a:t>
            </a:r>
            <a:r>
              <a:rPr lang="th-TH" sz="1417" dirty="0">
                <a:latin typeface="Kanit" panose="00000500000000000000" pitchFamily="2" charset="-34"/>
                <a:cs typeface="Kanit" panose="00000500000000000000" pitchFamily="2" charset="-34"/>
              </a:rPr>
              <a:t>เสี่ยง 4 โรค</a:t>
            </a:r>
            <a:r>
              <a:rPr lang="en-US" sz="1417" dirty="0">
                <a:latin typeface="Kanit" panose="00000500000000000000" pitchFamily="2" charset="-34"/>
                <a:cs typeface="Kanit" panose="00000500000000000000" pitchFamily="2" charset="-34"/>
              </a:rPr>
              <a:t>)</a:t>
            </a:r>
            <a:r>
              <a:rPr lang="th-TH" sz="1417" dirty="0">
                <a:solidFill>
                  <a:srgbClr val="2003CD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 พฤษภาคม 2564</a:t>
            </a:r>
            <a:endParaRPr lang="en-US" sz="1417" dirty="0">
              <a:solidFill>
                <a:srgbClr val="2003CD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92" name="กล่องข้อความ 91">
            <a:extLst>
              <a:ext uri="{FF2B5EF4-FFF2-40B4-BE49-F238E27FC236}">
                <a16:creationId xmlns:a16="http://schemas.microsoft.com/office/drawing/2014/main" xmlns="" id="{AC57750D-CD3B-4346-AE67-351FD334025B}"/>
              </a:ext>
            </a:extLst>
          </p:cNvPr>
          <p:cNvSpPr txBox="1"/>
          <p:nvPr/>
        </p:nvSpPr>
        <p:spPr>
          <a:xfrm>
            <a:off x="5375168" y="2476893"/>
            <a:ext cx="2399544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ภาวะออ</a:t>
            </a:r>
            <a:r>
              <a:rPr lang="th-TH" sz="945" dirty="0" err="1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ทิส</a:t>
            </a: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ติก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(ASD) 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ภาวะสมาธิสั้น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(ADHD)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บกพร่องทางสติปัญญา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(ID)</a:t>
            </a:r>
            <a:endParaRPr lang="th-TH" sz="945" dirty="0">
              <a:latin typeface="Kanit" panose="00000500000000000000" pitchFamily="2" charset="-34"/>
              <a:ea typeface="Cordia New" panose="020B0304020202020204" pitchFamily="34" charset="-34"/>
              <a:cs typeface="Kanit" panose="00000500000000000000" pitchFamily="2" charset="-34"/>
            </a:endParaRPr>
          </a:p>
          <a:p>
            <a:pPr marL="202500" indent="-202500">
              <a:buFont typeface="Wingdings" panose="05000000000000000000" pitchFamily="2" charset="2"/>
              <a:buChar char="Ø"/>
            </a:pPr>
            <a:r>
              <a:rPr lang="th-TH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บกพร่องทางการเรียนรู้ </a:t>
            </a:r>
            <a:r>
              <a:rPr lang="en-US" sz="945" dirty="0">
                <a:latin typeface="Kanit" panose="00000500000000000000" pitchFamily="2" charset="-34"/>
                <a:ea typeface="Cordia New" panose="020B0304020202020204" pitchFamily="34" charset="-34"/>
                <a:cs typeface="Kanit" panose="00000500000000000000" pitchFamily="2" charset="-34"/>
              </a:rPr>
              <a:t>(LD)</a:t>
            </a:r>
            <a:endParaRPr lang="en-US" sz="945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grpSp>
        <p:nvGrpSpPr>
          <p:cNvPr id="93" name="Google Shape;1521;p27">
            <a:extLst>
              <a:ext uri="{FF2B5EF4-FFF2-40B4-BE49-F238E27FC236}">
                <a16:creationId xmlns:a16="http://schemas.microsoft.com/office/drawing/2014/main" xmlns="" id="{54F28E17-0AB0-4A4A-989C-58F5B2F8CA2E}"/>
              </a:ext>
            </a:extLst>
          </p:cNvPr>
          <p:cNvGrpSpPr/>
          <p:nvPr/>
        </p:nvGrpSpPr>
        <p:grpSpPr>
          <a:xfrm rot="10800000" flipH="1">
            <a:off x="5425580" y="2448919"/>
            <a:ext cx="1774526" cy="746614"/>
            <a:chOff x="661800" y="2887350"/>
            <a:chExt cx="1300278" cy="555419"/>
          </a:xfrm>
        </p:grpSpPr>
        <p:sp>
          <p:nvSpPr>
            <p:cNvPr id="94" name="Google Shape;1522;p27">
              <a:extLst>
                <a:ext uri="{FF2B5EF4-FFF2-40B4-BE49-F238E27FC236}">
                  <a16:creationId xmlns:a16="http://schemas.microsoft.com/office/drawing/2014/main" xmlns="" id="{E6DE54CD-70FA-4E32-A610-1F7F28789E0D}"/>
                </a:ext>
              </a:extLst>
            </p:cNvPr>
            <p:cNvSpPr/>
            <p:nvPr/>
          </p:nvSpPr>
          <p:spPr>
            <a:xfrm>
              <a:off x="661800" y="2887350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5" name="Google Shape;1523;p27">
              <a:extLst>
                <a:ext uri="{FF2B5EF4-FFF2-40B4-BE49-F238E27FC236}">
                  <a16:creationId xmlns:a16="http://schemas.microsoft.com/office/drawing/2014/main" xmlns="" id="{9974CD92-89C9-49C7-8F36-1AACB2AC5E3D}"/>
                </a:ext>
              </a:extLst>
            </p:cNvPr>
            <p:cNvSpPr/>
            <p:nvPr/>
          </p:nvSpPr>
          <p:spPr>
            <a:xfrm rot="-5400000" flipH="1">
              <a:off x="42595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6" name="Google Shape;1524;p27">
              <a:extLst>
                <a:ext uri="{FF2B5EF4-FFF2-40B4-BE49-F238E27FC236}">
                  <a16:creationId xmlns:a16="http://schemas.microsoft.com/office/drawing/2014/main" xmlns="" id="{AF3AF7B8-5F1F-4F77-8E73-41499D2CC6D8}"/>
                </a:ext>
              </a:extLst>
            </p:cNvPr>
            <p:cNvSpPr/>
            <p:nvPr/>
          </p:nvSpPr>
          <p:spPr>
            <a:xfrm rot="5400000">
              <a:off x="1695500" y="3151951"/>
              <a:ext cx="502429" cy="30726"/>
            </a:xfrm>
            <a:custGeom>
              <a:avLst/>
              <a:gdLst/>
              <a:ahLst/>
              <a:cxnLst/>
              <a:rect l="l" t="t" r="r" b="b"/>
              <a:pathLst>
                <a:path w="19026" h="1148" extrusionOk="0">
                  <a:moveTo>
                    <a:pt x="257" y="0"/>
                  </a:moveTo>
                  <a:cubicBezTo>
                    <a:pt x="1" y="0"/>
                    <a:pt x="29" y="342"/>
                    <a:pt x="257" y="370"/>
                  </a:cubicBezTo>
                  <a:cubicBezTo>
                    <a:pt x="5613" y="928"/>
                    <a:pt x="11128" y="1147"/>
                    <a:pt x="16559" y="1147"/>
                  </a:cubicBezTo>
                  <a:cubicBezTo>
                    <a:pt x="17212" y="1147"/>
                    <a:pt x="17863" y="1144"/>
                    <a:pt x="18513" y="1138"/>
                  </a:cubicBezTo>
                  <a:cubicBezTo>
                    <a:pt x="19025" y="1138"/>
                    <a:pt x="19025" y="398"/>
                    <a:pt x="18513" y="370"/>
                  </a:cubicBezTo>
                  <a:cubicBezTo>
                    <a:pt x="15470" y="313"/>
                    <a:pt x="12428" y="342"/>
                    <a:pt x="9385" y="285"/>
                  </a:cubicBezTo>
                  <a:cubicBezTo>
                    <a:pt x="6342" y="199"/>
                    <a:pt x="3300" y="29"/>
                    <a:pt x="257" y="0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  <p:sp>
          <p:nvSpPr>
            <p:cNvPr id="97" name="Google Shape;1525;p27">
              <a:extLst>
                <a:ext uri="{FF2B5EF4-FFF2-40B4-BE49-F238E27FC236}">
                  <a16:creationId xmlns:a16="http://schemas.microsoft.com/office/drawing/2014/main" xmlns="" id="{60D935EE-D161-41FB-AECE-DDFE689CF5C8}"/>
                </a:ext>
              </a:extLst>
            </p:cNvPr>
            <p:cNvSpPr/>
            <p:nvPr/>
          </p:nvSpPr>
          <p:spPr>
            <a:xfrm rot="10800000">
              <a:off x="661800" y="3401219"/>
              <a:ext cx="1300275" cy="41550"/>
            </a:xfrm>
            <a:custGeom>
              <a:avLst/>
              <a:gdLst/>
              <a:ahLst/>
              <a:cxnLst/>
              <a:rect l="l" t="t" r="r" b="b"/>
              <a:pathLst>
                <a:path w="52011" h="1662" extrusionOk="0">
                  <a:moveTo>
                    <a:pt x="23183" y="1"/>
                  </a:moveTo>
                  <a:cubicBezTo>
                    <a:pt x="15504" y="1"/>
                    <a:pt x="7863" y="705"/>
                    <a:pt x="199" y="1112"/>
                  </a:cubicBezTo>
                  <a:cubicBezTo>
                    <a:pt x="0" y="1140"/>
                    <a:pt x="0" y="1425"/>
                    <a:pt x="199" y="1425"/>
                  </a:cubicBezTo>
                  <a:cubicBezTo>
                    <a:pt x="1058" y="1464"/>
                    <a:pt x="1919" y="1481"/>
                    <a:pt x="2782" y="1481"/>
                  </a:cubicBezTo>
                  <a:cubicBezTo>
                    <a:pt x="6260" y="1481"/>
                    <a:pt x="9760" y="1203"/>
                    <a:pt x="13223" y="998"/>
                  </a:cubicBezTo>
                  <a:cubicBezTo>
                    <a:pt x="16484" y="822"/>
                    <a:pt x="19746" y="714"/>
                    <a:pt x="23020" y="714"/>
                  </a:cubicBezTo>
                  <a:cubicBezTo>
                    <a:pt x="23971" y="714"/>
                    <a:pt x="24924" y="723"/>
                    <a:pt x="25878" y="742"/>
                  </a:cubicBezTo>
                  <a:cubicBezTo>
                    <a:pt x="30086" y="828"/>
                    <a:pt x="34323" y="1027"/>
                    <a:pt x="38532" y="1197"/>
                  </a:cubicBezTo>
                  <a:cubicBezTo>
                    <a:pt x="42188" y="1317"/>
                    <a:pt x="45905" y="1662"/>
                    <a:pt x="49597" y="1662"/>
                  </a:cubicBezTo>
                  <a:cubicBezTo>
                    <a:pt x="50270" y="1662"/>
                    <a:pt x="50942" y="1650"/>
                    <a:pt x="51613" y="1624"/>
                  </a:cubicBezTo>
                  <a:cubicBezTo>
                    <a:pt x="52011" y="1624"/>
                    <a:pt x="52011" y="1027"/>
                    <a:pt x="51613" y="998"/>
                  </a:cubicBezTo>
                  <a:cubicBezTo>
                    <a:pt x="47290" y="515"/>
                    <a:pt x="42854" y="600"/>
                    <a:pt x="38532" y="458"/>
                  </a:cubicBezTo>
                  <a:cubicBezTo>
                    <a:pt x="34323" y="287"/>
                    <a:pt x="30086" y="117"/>
                    <a:pt x="25878" y="31"/>
                  </a:cubicBezTo>
                  <a:cubicBezTo>
                    <a:pt x="24979" y="10"/>
                    <a:pt x="24080" y="1"/>
                    <a:pt x="23183" y="1"/>
                  </a:cubicBezTo>
                  <a:close/>
                </a:path>
              </a:pathLst>
            </a:custGeom>
            <a:solidFill>
              <a:srgbClr val="5BCAC4"/>
            </a:solidFill>
            <a:ln w="19050" cap="flat" cmpd="sng">
              <a:solidFill>
                <a:srgbClr val="5BCA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07984" tIns="107984" rIns="107984" bIns="107984" anchor="ctr" anchorCtr="0">
              <a:noAutofit/>
            </a:bodyPr>
            <a:lstStyle/>
            <a:p>
              <a:pPr algn="ctr"/>
              <a:endParaRPr sz="2126"/>
            </a:p>
          </p:txBody>
        </p:sp>
      </p:grpSp>
      <p:sp>
        <p:nvSpPr>
          <p:cNvPr id="98" name="Google Shape;1677;p29">
            <a:extLst>
              <a:ext uri="{FF2B5EF4-FFF2-40B4-BE49-F238E27FC236}">
                <a16:creationId xmlns:a16="http://schemas.microsoft.com/office/drawing/2014/main" xmlns="" id="{710D61E6-DAE5-4A9D-A2B7-811446F71B85}"/>
              </a:ext>
            </a:extLst>
          </p:cNvPr>
          <p:cNvSpPr/>
          <p:nvPr/>
        </p:nvSpPr>
        <p:spPr>
          <a:xfrm rot="20074928">
            <a:off x="5931608" y="1998598"/>
            <a:ext cx="1275737" cy="529354"/>
          </a:xfrm>
          <a:custGeom>
            <a:avLst/>
            <a:gdLst/>
            <a:ahLst/>
            <a:cxnLst/>
            <a:rect l="l" t="t" r="r" b="b"/>
            <a:pathLst>
              <a:path w="30997" h="17132" extrusionOk="0">
                <a:moveTo>
                  <a:pt x="958" y="1"/>
                </a:moveTo>
                <a:cubicBezTo>
                  <a:pt x="361" y="1"/>
                  <a:pt x="0" y="837"/>
                  <a:pt x="596" y="1241"/>
                </a:cubicBezTo>
                <a:cubicBezTo>
                  <a:pt x="5057" y="4274"/>
                  <a:pt x="9719" y="7031"/>
                  <a:pt x="14380" y="9687"/>
                </a:cubicBezTo>
                <a:cubicBezTo>
                  <a:pt x="17438" y="11442"/>
                  <a:pt x="20571" y="13271"/>
                  <a:pt x="23804" y="14850"/>
                </a:cubicBezTo>
                <a:cubicBezTo>
                  <a:pt x="23152" y="15001"/>
                  <a:pt x="22526" y="15201"/>
                  <a:pt x="21924" y="15502"/>
                </a:cubicBezTo>
                <a:cubicBezTo>
                  <a:pt x="21255" y="15849"/>
                  <a:pt x="21590" y="16906"/>
                  <a:pt x="22300" y="16906"/>
                </a:cubicBezTo>
                <a:cubicBezTo>
                  <a:pt x="22308" y="16906"/>
                  <a:pt x="22317" y="16906"/>
                  <a:pt x="22325" y="16905"/>
                </a:cubicBezTo>
                <a:cubicBezTo>
                  <a:pt x="23582" y="16892"/>
                  <a:pt x="24768" y="16807"/>
                  <a:pt x="25958" y="16807"/>
                </a:cubicBezTo>
                <a:cubicBezTo>
                  <a:pt x="26999" y="16807"/>
                  <a:pt x="28043" y="16872"/>
                  <a:pt x="29142" y="17106"/>
                </a:cubicBezTo>
                <a:cubicBezTo>
                  <a:pt x="29223" y="17123"/>
                  <a:pt x="29305" y="17132"/>
                  <a:pt x="29386" y="17132"/>
                </a:cubicBezTo>
                <a:cubicBezTo>
                  <a:pt x="30229" y="17132"/>
                  <a:pt x="30997" y="16225"/>
                  <a:pt x="30471" y="15402"/>
                </a:cubicBezTo>
                <a:cubicBezTo>
                  <a:pt x="29443" y="13848"/>
                  <a:pt x="29042" y="12244"/>
                  <a:pt x="28791" y="10414"/>
                </a:cubicBezTo>
                <a:cubicBezTo>
                  <a:pt x="28703" y="9719"/>
                  <a:pt x="28174" y="9361"/>
                  <a:pt x="27659" y="9361"/>
                </a:cubicBezTo>
                <a:cubicBezTo>
                  <a:pt x="27153" y="9361"/>
                  <a:pt x="26661" y="9706"/>
                  <a:pt x="26611" y="10414"/>
                </a:cubicBezTo>
                <a:cubicBezTo>
                  <a:pt x="26511" y="11567"/>
                  <a:pt x="26686" y="12695"/>
                  <a:pt x="27062" y="13772"/>
                </a:cubicBezTo>
                <a:cubicBezTo>
                  <a:pt x="23227" y="11492"/>
                  <a:pt x="19092" y="9612"/>
                  <a:pt x="15182" y="7557"/>
                </a:cubicBezTo>
                <a:cubicBezTo>
                  <a:pt x="10521" y="5101"/>
                  <a:pt x="5934" y="2519"/>
                  <a:pt x="1297" y="88"/>
                </a:cubicBezTo>
                <a:cubicBezTo>
                  <a:pt x="1179" y="27"/>
                  <a:pt x="1065" y="1"/>
                  <a:pt x="95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107984" tIns="107984" rIns="107984" bIns="107984" anchor="ctr" anchorCtr="0">
            <a:noAutofit/>
          </a:bodyPr>
          <a:lstStyle/>
          <a:p>
            <a:endParaRPr sz="2126"/>
          </a:p>
        </p:txBody>
      </p:sp>
    </p:spTree>
    <p:extLst>
      <p:ext uri="{BB962C8B-B14F-4D97-AF65-F5344CB8AC3E}">
        <p14:creationId xmlns:p14="http://schemas.microsoft.com/office/powerpoint/2010/main" val="768266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B3874F6-CAA4-43A5-8FF1-E68E07E89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ประโยชน์ของการใช้งาน</a:t>
            </a:r>
            <a:r>
              <a:rPr lang="en-US" sz="5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School Health HERO Application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551F5FF3-829C-48C7-8790-816F70BB5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6" y="2395710"/>
            <a:ext cx="13795513" cy="5710124"/>
          </a:xfrm>
        </p:spPr>
        <p:txBody>
          <a:bodyPr>
            <a:normAutofit fontScale="92500" lnSpcReduction="10000"/>
          </a:bodyPr>
          <a:lstStyle/>
          <a:p>
            <a:pPr algn="l"/>
            <a:endParaRPr lang="th-TH" sz="18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 ครูสามารถเข้าใช้งานระบบได้ทุกที่ทุกเวลา </a:t>
            </a: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ครูสามารถใช้เป็นเครื่องมือในการดูสถานะรายบุคคล หรือ </a:t>
            </a: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ภาพรวมของนักเรียนได้ง่าย </a:t>
            </a: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ครูทราบผลการประเมินโดยอัตโนมัติ </a:t>
            </a: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ครูสามารถขอคำปรึกษาจาก </a:t>
            </a:r>
            <a:r>
              <a:rPr lang="en-US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HERO consultant </a:t>
            </a:r>
            <a:endParaRPr lang="th-TH" sz="4400" b="0" i="0" u="none" strike="noStrike" baseline="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4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ในพื้นที่ได้ทันที </a:t>
            </a: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ผู้เกี่ยวข้องสามารถนำข้อมูล สถิติ ผลประเมินคัดกรอง</a:t>
            </a:r>
          </a:p>
          <a:p>
            <a:pPr marL="0" indent="0">
              <a:buNone/>
            </a:pPr>
            <a:r>
              <a:rPr lang="th-TH" sz="4400" b="0" i="0" u="none" strike="noStrike" baseline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ไปใช้ได้ทันที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16423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D3BDF98-4FE9-4F71-9CCC-082917E6A30A}"/>
              </a:ext>
            </a:extLst>
          </p:cNvPr>
          <p:cNvSpPr txBox="1"/>
          <p:nvPr/>
        </p:nvSpPr>
        <p:spPr>
          <a:xfrm>
            <a:off x="157622" y="2521816"/>
            <a:ext cx="14084968" cy="28007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เข้าเว็บไซต์ </a:t>
            </a:r>
          </a:p>
          <a:p>
            <a:r>
              <a:rPr lang="en-US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https://www.hero-app.in.th</a:t>
            </a:r>
            <a:endParaRPr lang="th-TH" sz="8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910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F9152B3-CEBD-44EC-A620-3F1FBE2A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ตัวแทนเนื้อหา 7">
            <a:extLst>
              <a:ext uri="{FF2B5EF4-FFF2-40B4-BE49-F238E27FC236}">
                <a16:creationId xmlns:a16="http://schemas.microsoft.com/office/drawing/2014/main" xmlns="" id="{C89837F0-6107-4112-A46C-370AFCCEE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6" y="121079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A99E4B0F-09E2-49A6-A266-A6A95F5F5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7" y="121079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xmlns="" id="{D98EE344-1EE0-4F63-AE25-07C0C11E6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6" y="4875395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ED4CD46C-4D5A-4B99-AFC1-2DFEB3621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07" y="4875395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C5B7CF64-F4AB-4660-8B47-0144E857A339}"/>
              </a:ext>
            </a:extLst>
          </p:cNvPr>
          <p:cNvSpPr txBox="1"/>
          <p:nvPr/>
        </p:nvSpPr>
        <p:spPr>
          <a:xfrm>
            <a:off x="6258123" y="3535246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5FC211D6-D6E1-4B44-AE76-38EEA5B70ABA}"/>
              </a:ext>
            </a:extLst>
          </p:cNvPr>
          <p:cNvSpPr txBox="1"/>
          <p:nvPr/>
        </p:nvSpPr>
        <p:spPr>
          <a:xfrm>
            <a:off x="13656448" y="3537673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3740B334-F3BD-49B7-AEB2-42092C924C34}"/>
              </a:ext>
            </a:extLst>
          </p:cNvPr>
          <p:cNvSpPr txBox="1"/>
          <p:nvPr/>
        </p:nvSpPr>
        <p:spPr>
          <a:xfrm>
            <a:off x="6258122" y="8186233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2E624038-7344-482D-BEE7-DBD330472F81}"/>
              </a:ext>
            </a:extLst>
          </p:cNvPr>
          <p:cNvSpPr txBox="1"/>
          <p:nvPr/>
        </p:nvSpPr>
        <p:spPr>
          <a:xfrm>
            <a:off x="13656447" y="8186232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8551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8106685-F5B8-4065-A00F-871F5889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479143"/>
            <a:ext cx="6480000" cy="1739495"/>
          </a:xfrm>
        </p:spPr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xmlns="" id="{ED5C0C4B-A333-4266-A8D3-682301EB3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4" y="396138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4EE61693-4527-4BBC-8E72-9A94B837B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15" y="396138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6F1818EA-6839-4EEB-9E1F-2A34B6787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4" y="4565975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B7BC7543-A90A-43D7-91FE-1F51CFF95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015" y="4565975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C4B9B5D9-2B3F-4B75-B40D-5E23965A980B}"/>
              </a:ext>
            </a:extLst>
          </p:cNvPr>
          <p:cNvSpPr txBox="1"/>
          <p:nvPr/>
        </p:nvSpPr>
        <p:spPr>
          <a:xfrm>
            <a:off x="6358179" y="3725174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5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AC767FF1-90E4-4DE6-94E9-382FCDFF475B}"/>
              </a:ext>
            </a:extLst>
          </p:cNvPr>
          <p:cNvSpPr txBox="1"/>
          <p:nvPr/>
        </p:nvSpPr>
        <p:spPr>
          <a:xfrm>
            <a:off x="13475161" y="3725173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6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1E73393C-4443-444E-A3AF-D04B281D0C79}"/>
              </a:ext>
            </a:extLst>
          </p:cNvPr>
          <p:cNvSpPr txBox="1"/>
          <p:nvPr/>
        </p:nvSpPr>
        <p:spPr>
          <a:xfrm>
            <a:off x="6358178" y="7980142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7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265EBC1F-AA2F-4B42-851A-38FDD622AA4D}"/>
              </a:ext>
            </a:extLst>
          </p:cNvPr>
          <p:cNvSpPr txBox="1"/>
          <p:nvPr/>
        </p:nvSpPr>
        <p:spPr>
          <a:xfrm>
            <a:off x="13550662" y="7950095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0000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02B06DF-0BAF-47FA-8052-1C00B606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15" y="479143"/>
            <a:ext cx="6480000" cy="1739495"/>
          </a:xfrm>
        </p:spPr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xmlns="" id="{92FAB718-808F-410E-BB6F-D307D06B2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0" y="224464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67FF26A5-BC23-45B0-80C9-81ED9D744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23" y="224464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8FD2FFD0-231F-4AE2-8DA0-3984B2EB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0" y="4499769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F5201352-4B21-4B90-9C00-EB44FCD21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423" y="4499769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EBBA97BA-3C9D-4608-802A-DA920EF0BA48}"/>
              </a:ext>
            </a:extLst>
          </p:cNvPr>
          <p:cNvSpPr txBox="1"/>
          <p:nvPr/>
        </p:nvSpPr>
        <p:spPr>
          <a:xfrm>
            <a:off x="6329907" y="3662478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9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24BABE9E-6F40-4D89-88B7-606686B22944}"/>
              </a:ext>
            </a:extLst>
          </p:cNvPr>
          <p:cNvSpPr txBox="1"/>
          <p:nvPr/>
        </p:nvSpPr>
        <p:spPr>
          <a:xfrm>
            <a:off x="13628129" y="3662477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10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F2054BA7-3854-4D9B-834B-794747B524AA}"/>
              </a:ext>
            </a:extLst>
          </p:cNvPr>
          <p:cNvSpPr txBox="1"/>
          <p:nvPr/>
        </p:nvSpPr>
        <p:spPr>
          <a:xfrm>
            <a:off x="6329907" y="7913936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11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BA04579E-027C-4B96-AE74-7083ECDCD527}"/>
              </a:ext>
            </a:extLst>
          </p:cNvPr>
          <p:cNvSpPr txBox="1"/>
          <p:nvPr/>
        </p:nvSpPr>
        <p:spPr>
          <a:xfrm>
            <a:off x="13628129" y="7913936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30512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3C3B6B7-BA9D-44DC-9C9C-FF9E444D5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" name="ตัวแทนเนื้อหา 6">
            <a:extLst>
              <a:ext uri="{FF2B5EF4-FFF2-40B4-BE49-F238E27FC236}">
                <a16:creationId xmlns:a16="http://schemas.microsoft.com/office/drawing/2014/main" xmlns="" id="{66E8AA09-F664-40ED-86F9-BCCFA98A3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" y="396138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A8EF384A-EA27-4D08-8A8A-079AA5BAF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4" y="396138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35D81083-5C8F-4230-A9F5-65A15CD32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9" y="4958400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E75F9280-16EF-43C8-A79C-AC0B4C196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4" y="4958400"/>
            <a:ext cx="6480000" cy="364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xmlns="" id="{6376FCEA-22C8-46F8-83BA-681AFA602149}"/>
              </a:ext>
            </a:extLst>
          </p:cNvPr>
          <p:cNvSpPr txBox="1"/>
          <p:nvPr/>
        </p:nvSpPr>
        <p:spPr>
          <a:xfrm>
            <a:off x="6354477" y="3893310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13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xmlns="" id="{4E3EFEE7-9A0D-49D3-8B80-04D516ADEDA7}"/>
              </a:ext>
            </a:extLst>
          </p:cNvPr>
          <p:cNvSpPr txBox="1"/>
          <p:nvPr/>
        </p:nvSpPr>
        <p:spPr>
          <a:xfrm>
            <a:off x="13601210" y="3893309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14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xmlns="" id="{321F8168-BE42-47AA-ABAD-7FF15F3CE585}"/>
              </a:ext>
            </a:extLst>
          </p:cNvPr>
          <p:cNvSpPr txBox="1"/>
          <p:nvPr/>
        </p:nvSpPr>
        <p:spPr>
          <a:xfrm>
            <a:off x="6386980" y="8289562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15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xmlns="" id="{A97C40B2-26AB-44C9-B5F8-9109AD983F61}"/>
              </a:ext>
            </a:extLst>
          </p:cNvPr>
          <p:cNvSpPr txBox="1"/>
          <p:nvPr/>
        </p:nvSpPr>
        <p:spPr>
          <a:xfrm>
            <a:off x="13601209" y="8289561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0729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DD3BDF98-4FE9-4F71-9CCC-082917E6A30A}"/>
              </a:ext>
            </a:extLst>
          </p:cNvPr>
          <p:cNvSpPr txBox="1"/>
          <p:nvPr/>
        </p:nvSpPr>
        <p:spPr>
          <a:xfrm>
            <a:off x="157622" y="1171826"/>
            <a:ext cx="14084968" cy="28007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ขอรับ</a:t>
            </a:r>
            <a:r>
              <a:rPr lang="th-TH" sz="8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สิทธ์</a:t>
            </a:r>
            <a:r>
              <a:rPr lang="th-TH" sz="8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</a:t>
            </a:r>
          </a:p>
          <a:p>
            <a:pPr algn="ctr"/>
            <a:r>
              <a:rPr lang="en-US" sz="8800" b="0" i="0" u="none" strike="noStrike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https://shorturl.asia/No8rE</a:t>
            </a:r>
            <a:endParaRPr lang="th-TH" sz="8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171EA92-0016-4F13-8AE2-AB76E977C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92" y="5026945"/>
            <a:ext cx="3296176" cy="3296176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7DF3FA45-11AA-4DD5-B9DE-6E482E9A2A2A}"/>
              </a:ext>
            </a:extLst>
          </p:cNvPr>
          <p:cNvSpPr txBox="1"/>
          <p:nvPr/>
        </p:nvSpPr>
        <p:spPr>
          <a:xfrm>
            <a:off x="3485753" y="4367865"/>
            <a:ext cx="1475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Kanit" panose="00000500000000000000" pitchFamily="2" charset="-34"/>
                <a:cs typeface="Kanit" panose="00000500000000000000" pitchFamily="2" charset="-34"/>
              </a:rPr>
              <a:t>หรือ</a:t>
            </a:r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91BEFA3F-0017-4910-B6C6-3E3A7548D8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41" t="10690" r="20793" b="63763"/>
          <a:stretch/>
        </p:blipFill>
        <p:spPr>
          <a:xfrm>
            <a:off x="5708190" y="5629413"/>
            <a:ext cx="8534400" cy="2069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208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8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D09D6212-11CE-43EA-A9C6-88B3795B2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1" t="65168" r="18418" b="5482"/>
          <a:stretch/>
        </p:blipFill>
        <p:spPr>
          <a:xfrm>
            <a:off x="3227885" y="499991"/>
            <a:ext cx="8194093" cy="2103145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2CD15ECE-E4B5-4903-9EDB-7197A0FE5A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4" t="64450" r="18231" b="10225"/>
          <a:stretch/>
        </p:blipFill>
        <p:spPr>
          <a:xfrm>
            <a:off x="3227885" y="6636707"/>
            <a:ext cx="8194094" cy="180341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7DE1AE74-9AE7-4232-8E72-316FF7D6D7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1" t="14655" r="18175" b="60021"/>
          <a:stretch/>
        </p:blipFill>
        <p:spPr>
          <a:xfrm>
            <a:off x="3227886" y="2691672"/>
            <a:ext cx="8194093" cy="1803415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3AB46DA1-FD63-469F-A40E-5C49A15D7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44" t="39782" r="18231" b="34893"/>
          <a:stretch/>
        </p:blipFill>
        <p:spPr>
          <a:xfrm>
            <a:off x="3227885" y="4672159"/>
            <a:ext cx="8194093" cy="1803415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64C9746E-8686-40E9-A127-0C60769E86FF}"/>
              </a:ext>
            </a:extLst>
          </p:cNvPr>
          <p:cNvSpPr txBox="1"/>
          <p:nvPr/>
        </p:nvSpPr>
        <p:spPr>
          <a:xfrm>
            <a:off x="2606352" y="269158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1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8D409619-C450-4190-B6FC-2E350895F6D8}"/>
              </a:ext>
            </a:extLst>
          </p:cNvPr>
          <p:cNvSpPr txBox="1"/>
          <p:nvPr/>
        </p:nvSpPr>
        <p:spPr>
          <a:xfrm>
            <a:off x="2577690" y="2641610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AB4A5ECC-9A16-455D-B224-7D358828D4F3}"/>
              </a:ext>
            </a:extLst>
          </p:cNvPr>
          <p:cNvSpPr txBox="1"/>
          <p:nvPr/>
        </p:nvSpPr>
        <p:spPr>
          <a:xfrm>
            <a:off x="2577689" y="4560258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3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xmlns="" id="{6696AB47-CB40-4BDC-B36F-005FD9822C06}"/>
              </a:ext>
            </a:extLst>
          </p:cNvPr>
          <p:cNvSpPr txBox="1"/>
          <p:nvPr/>
        </p:nvSpPr>
        <p:spPr>
          <a:xfrm>
            <a:off x="2606352" y="6587475"/>
            <a:ext cx="743765" cy="461665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Kanit" panose="00000500000000000000" pitchFamily="2" charset="-34"/>
                <a:cs typeface="Kanit" panose="00000500000000000000" pitchFamily="2" charset="-3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6995487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2327</TotalTime>
  <Words>569</Words>
  <Application>Microsoft Office PowerPoint</Application>
  <PresentationFormat>กำหนดเอง</PresentationFormat>
  <Paragraphs>118</Paragraphs>
  <Slides>14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ธีมของ Office</vt:lpstr>
      <vt:lpstr>งานนำเสนอ PowerPoint</vt:lpstr>
      <vt:lpstr>ประโยชน์ของการใช้งาน School Health HERO Application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ทศพงษ์ บุระมาน</dc:creator>
  <cp:lastModifiedBy>Computer4</cp:lastModifiedBy>
  <cp:revision>170</cp:revision>
  <dcterms:created xsi:type="dcterms:W3CDTF">2020-10-29T03:51:22Z</dcterms:created>
  <dcterms:modified xsi:type="dcterms:W3CDTF">2022-05-02T04:42:55Z</dcterms:modified>
</cp:coreProperties>
</file>